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80" r:id="rId2"/>
    <p:sldId id="284" r:id="rId3"/>
    <p:sldId id="287" r:id="rId4"/>
    <p:sldId id="282" r:id="rId5"/>
    <p:sldId id="285" r:id="rId6"/>
    <p:sldId id="307" r:id="rId7"/>
    <p:sldId id="308" r:id="rId8"/>
    <p:sldId id="295" r:id="rId9"/>
    <p:sldId id="256" r:id="rId10"/>
    <p:sldId id="257" r:id="rId11"/>
    <p:sldId id="296" r:id="rId12"/>
    <p:sldId id="258" r:id="rId13"/>
    <p:sldId id="259" r:id="rId14"/>
    <p:sldId id="297" r:id="rId15"/>
    <p:sldId id="290" r:id="rId16"/>
    <p:sldId id="289" r:id="rId17"/>
    <p:sldId id="291" r:id="rId18"/>
    <p:sldId id="293" r:id="rId19"/>
    <p:sldId id="262" r:id="rId20"/>
    <p:sldId id="264" r:id="rId21"/>
    <p:sldId id="265" r:id="rId22"/>
    <p:sldId id="271" r:id="rId23"/>
    <p:sldId id="279" r:id="rId24"/>
    <p:sldId id="268" r:id="rId25"/>
    <p:sldId id="309" r:id="rId26"/>
    <p:sldId id="298" r:id="rId27"/>
    <p:sldId id="299" r:id="rId28"/>
    <p:sldId id="300" r:id="rId29"/>
    <p:sldId id="303" r:id="rId30"/>
    <p:sldId id="304" r:id="rId31"/>
    <p:sldId id="305" r:id="rId32"/>
    <p:sldId id="306" r:id="rId33"/>
    <p:sldId id="310" r:id="rId34"/>
    <p:sldId id="31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78DC25-EDDC-4AEA-B8F3-983980BCEE21}" type="datetimeFigureOut">
              <a:rPr lang="en-US" smtClean="0"/>
              <a:t>7/12/2017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1AABDD-FE40-45A4-958A-2D54DB4DE346}" type="slidenum">
              <a:rPr lang="en-US" smtClean="0"/>
              <a:t>‹#›</a:t>
            </a:fld>
            <a:endParaRPr lang="en-US"/>
          </a:p>
        </p:txBody>
      </p:sp>
    </p:spTree>
    <p:extLst>
      <p:ext uri="{BB962C8B-B14F-4D97-AF65-F5344CB8AC3E}">
        <p14:creationId xmlns:p14="http://schemas.microsoft.com/office/powerpoint/2010/main" val="1295231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B9EC819-37C8-4980-9070-6ED6D35DED5B}" type="slidenum">
              <a:rPr lang="en-GB" altLang="en-US" sz="1200" smtClean="0"/>
              <a:pPr/>
              <a:t>2</a:t>
            </a:fld>
            <a:endParaRPr lang="en-GB" altLang="en-US" sz="1200" smtClean="0"/>
          </a:p>
        </p:txBody>
      </p:sp>
    </p:spTree>
    <p:extLst>
      <p:ext uri="{BB962C8B-B14F-4D97-AF65-F5344CB8AC3E}">
        <p14:creationId xmlns:p14="http://schemas.microsoft.com/office/powerpoint/2010/main" val="1652878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a:defRPr sz="2400">
                <a:solidFill>
                  <a:schemeClr val="tx1"/>
                </a:solidFill>
                <a:latin typeface="Times New Roman" panose="02020603050405020304" pitchFamily="18" charset="0"/>
              </a:defRPr>
            </a:lvl1pPr>
            <a:lvl2pPr marL="742950" indent="-285750" defTabSz="898525">
              <a:defRPr sz="2400">
                <a:solidFill>
                  <a:schemeClr val="tx1"/>
                </a:solidFill>
                <a:latin typeface="Times New Roman" panose="02020603050405020304" pitchFamily="18" charset="0"/>
              </a:defRPr>
            </a:lvl2pPr>
            <a:lvl3pPr marL="1143000" indent="-228600" defTabSz="898525">
              <a:defRPr sz="2400">
                <a:solidFill>
                  <a:schemeClr val="tx1"/>
                </a:solidFill>
                <a:latin typeface="Times New Roman" panose="02020603050405020304" pitchFamily="18" charset="0"/>
              </a:defRPr>
            </a:lvl3pPr>
            <a:lvl4pPr marL="1600200" indent="-228600" defTabSz="898525">
              <a:defRPr sz="2400">
                <a:solidFill>
                  <a:schemeClr val="tx1"/>
                </a:solidFill>
                <a:latin typeface="Times New Roman" panose="02020603050405020304" pitchFamily="18" charset="0"/>
              </a:defRPr>
            </a:lvl4pPr>
            <a:lvl5pPr marL="2057400" indent="-228600" defTabSz="898525">
              <a:defRPr sz="2400">
                <a:solidFill>
                  <a:schemeClr val="tx1"/>
                </a:solidFill>
                <a:latin typeface="Times New Roman" panose="02020603050405020304" pitchFamily="18" charset="0"/>
              </a:defRPr>
            </a:lvl5pPr>
            <a:lvl6pPr marL="2514600" indent="-228600" defTabSz="89852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852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852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8525" eaLnBrk="0" fontAlgn="base" hangingPunct="0">
              <a:spcBef>
                <a:spcPct val="0"/>
              </a:spcBef>
              <a:spcAft>
                <a:spcPct val="0"/>
              </a:spcAft>
              <a:defRPr sz="2400">
                <a:solidFill>
                  <a:schemeClr val="tx1"/>
                </a:solidFill>
                <a:latin typeface="Times New Roman" panose="02020603050405020304" pitchFamily="18" charset="0"/>
              </a:defRPr>
            </a:lvl9pPr>
          </a:lstStyle>
          <a:p>
            <a:fld id="{A5A92697-03C7-45A5-8687-5E24ED38EA11}" type="slidenum">
              <a:rPr lang="en-GB" altLang="en-US" sz="1200" smtClean="0">
                <a:cs typeface="Arial" panose="020B0604020202020204" pitchFamily="34" charset="0"/>
              </a:rPr>
              <a:pPr/>
              <a:t>3</a:t>
            </a:fld>
            <a:endParaRPr lang="en-GB" altLang="en-US" sz="1200" smtClean="0">
              <a:cs typeface="Arial" panose="020B0604020202020204" pitchFamily="34" charset="0"/>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z="1800" smtClean="0">
                <a:latin typeface="Arial" panose="020B0604020202020204" pitchFamily="34" charset="0"/>
                <a:cs typeface="Arial" panose="020B0604020202020204" pitchFamily="34" charset="0"/>
              </a:rPr>
              <a:t>CHECKLIST!</a:t>
            </a:r>
          </a:p>
          <a:p>
            <a:pPr eaLnBrk="1" hangingPunct="1"/>
            <a:r>
              <a:rPr lang="en-GB" altLang="en-US" sz="1800" smtClean="0">
                <a:latin typeface="Arial" panose="020B0604020202020204" pitchFamily="34" charset="0"/>
                <a:cs typeface="Arial" panose="020B0604020202020204" pitchFamily="34" charset="0"/>
              </a:rPr>
              <a:t>The design aspects are in red and the analysis are highlighted in blue.  The design and conduct of the study usually takes much longer than the analysis (although not demonstrated by the diagram).  </a:t>
            </a:r>
          </a:p>
          <a:p>
            <a:pPr eaLnBrk="1" hangingPunct="1"/>
            <a:r>
              <a:rPr lang="en-GB" altLang="en-US" sz="1800" smtClean="0">
                <a:latin typeface="Arial" panose="020B0604020202020204" pitchFamily="34" charset="0"/>
                <a:cs typeface="Arial" panose="020B0604020202020204" pitchFamily="34" charset="0"/>
              </a:rPr>
              <a:t>In an ideal world where everything goes right</a:t>
            </a:r>
          </a:p>
          <a:p>
            <a:pPr eaLnBrk="1" hangingPunct="1"/>
            <a:r>
              <a:rPr lang="en-GB" altLang="en-US" sz="1800" smtClean="0">
                <a:latin typeface="Arial" panose="020B0604020202020204" pitchFamily="34" charset="0"/>
                <a:cs typeface="Arial" panose="020B0604020202020204" pitchFamily="34" charset="0"/>
              </a:rPr>
              <a:t>so firstly ask ourselves if the research question is right … yes … then is the design right and so on.   </a:t>
            </a:r>
          </a:p>
          <a:p>
            <a:pPr eaLnBrk="1" hangingPunct="1"/>
            <a:endParaRPr lang="en-GB" altLang="en-US" sz="1800" smtClean="0">
              <a:latin typeface="Arial" panose="020B0604020202020204" pitchFamily="34" charset="0"/>
              <a:cs typeface="Arial" panose="020B0604020202020204" pitchFamily="34" charset="0"/>
            </a:endParaRPr>
          </a:p>
          <a:p>
            <a:pPr eaLnBrk="1" hangingPunct="1"/>
            <a:r>
              <a:rPr lang="en-GB" altLang="en-US" sz="1800" smtClean="0">
                <a:latin typeface="Arial" panose="020B0604020202020204" pitchFamily="34" charset="0"/>
                <a:cs typeface="Arial" panose="020B0604020202020204" pitchFamily="34" charset="0"/>
              </a:rPr>
              <a:t>The goal is publication with some informative and good quality results!</a:t>
            </a:r>
          </a:p>
        </p:txBody>
      </p:sp>
    </p:spTree>
    <p:extLst>
      <p:ext uri="{BB962C8B-B14F-4D97-AF65-F5344CB8AC3E}">
        <p14:creationId xmlns:p14="http://schemas.microsoft.com/office/powerpoint/2010/main" val="421249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smtClean="0"/>
              <a:t>There’s</a:t>
            </a:r>
            <a:r>
              <a:rPr lang="fr-FR" dirty="0" smtClean="0"/>
              <a:t> </a:t>
            </a:r>
            <a:r>
              <a:rPr lang="fr-FR" dirty="0" err="1" smtClean="0"/>
              <a:t>something</a:t>
            </a:r>
            <a:r>
              <a:rPr lang="fr-FR" dirty="0" smtClean="0"/>
              <a:t> </a:t>
            </a:r>
            <a:r>
              <a:rPr lang="fr-FR" dirty="0" err="1" smtClean="0"/>
              <a:t>missing</a:t>
            </a:r>
            <a:r>
              <a:rPr lang="fr-FR" dirty="0" smtClean="0"/>
              <a:t> in</a:t>
            </a:r>
            <a:r>
              <a:rPr lang="fr-FR" baseline="0" dirty="0" smtClean="0"/>
              <a:t> the description of </a:t>
            </a:r>
            <a:r>
              <a:rPr lang="fr-FR" baseline="0" dirty="0" err="1" smtClean="0"/>
              <a:t>this</a:t>
            </a:r>
            <a:r>
              <a:rPr lang="fr-FR" baseline="0" dirty="0" smtClean="0"/>
              <a:t> </a:t>
            </a:r>
            <a:r>
              <a:rPr lang="fr-FR" baseline="0" dirty="0" err="1" smtClean="0"/>
              <a:t>cohort</a:t>
            </a:r>
            <a:r>
              <a:rPr lang="fr-FR" baseline="0" dirty="0" smtClean="0"/>
              <a:t>: </a:t>
            </a:r>
          </a:p>
          <a:p>
            <a:pPr marL="171450" indent="-171450">
              <a:buFontTx/>
              <a:buChar char="-"/>
            </a:pPr>
            <a:r>
              <a:rPr lang="fr-FR" baseline="0" dirty="0" smtClean="0"/>
              <a:t>are </a:t>
            </a:r>
            <a:r>
              <a:rPr lang="fr-FR" baseline="0" dirty="0" err="1" smtClean="0"/>
              <a:t>they</a:t>
            </a:r>
            <a:r>
              <a:rPr lang="fr-FR" baseline="0" dirty="0" smtClean="0"/>
              <a:t> </a:t>
            </a:r>
            <a:r>
              <a:rPr lang="fr-FR" baseline="0" dirty="0" err="1" smtClean="0"/>
              <a:t>going</a:t>
            </a:r>
            <a:r>
              <a:rPr lang="fr-FR" baseline="0" dirty="0" smtClean="0"/>
              <a:t> to </a:t>
            </a:r>
            <a:r>
              <a:rPr lang="fr-FR" baseline="0" dirty="0" err="1" smtClean="0"/>
              <a:t>collect</a:t>
            </a:r>
            <a:r>
              <a:rPr lang="fr-FR" baseline="0" dirty="0" smtClean="0"/>
              <a:t> </a:t>
            </a:r>
            <a:r>
              <a:rPr lang="fr-FR" baseline="0" dirty="0" err="1" smtClean="0"/>
              <a:t>blood</a:t>
            </a:r>
            <a:r>
              <a:rPr lang="fr-FR" baseline="0" dirty="0" smtClean="0"/>
              <a:t> </a:t>
            </a:r>
            <a:r>
              <a:rPr lang="fr-FR" baseline="0" dirty="0" err="1" smtClean="0"/>
              <a:t>samples</a:t>
            </a:r>
            <a:r>
              <a:rPr lang="fr-FR" baseline="0" dirty="0" smtClean="0"/>
              <a:t> </a:t>
            </a:r>
            <a:r>
              <a:rPr lang="fr-FR" baseline="0" dirty="0" err="1" smtClean="0"/>
              <a:t>regularly</a:t>
            </a:r>
            <a:r>
              <a:rPr lang="fr-FR" baseline="0" dirty="0" smtClean="0"/>
              <a:t> for </a:t>
            </a:r>
            <a:r>
              <a:rPr lang="fr-FR" baseline="0" dirty="0" err="1" smtClean="0"/>
              <a:t>Zika</a:t>
            </a:r>
            <a:r>
              <a:rPr lang="fr-FR" baseline="0" dirty="0" smtClean="0"/>
              <a:t> virus </a:t>
            </a:r>
            <a:r>
              <a:rPr lang="fr-FR" baseline="0" dirty="0" err="1" smtClean="0"/>
              <a:t>detection</a:t>
            </a:r>
            <a:r>
              <a:rPr lang="fr-FR" baseline="0" dirty="0" smtClean="0"/>
              <a:t> or </a:t>
            </a:r>
            <a:r>
              <a:rPr lang="fr-FR" baseline="0" dirty="0" err="1" smtClean="0"/>
              <a:t>only</a:t>
            </a:r>
            <a:r>
              <a:rPr lang="fr-FR" baseline="0" dirty="0" smtClean="0"/>
              <a:t> if </a:t>
            </a:r>
            <a:r>
              <a:rPr lang="fr-FR" baseline="0" dirty="0" err="1" smtClean="0"/>
              <a:t>symptoms</a:t>
            </a:r>
            <a:r>
              <a:rPr lang="fr-FR" baseline="0" dirty="0" smtClean="0"/>
              <a:t> or </a:t>
            </a:r>
            <a:r>
              <a:rPr lang="fr-FR" baseline="0" dirty="0" err="1" smtClean="0"/>
              <a:t>only</a:t>
            </a:r>
            <a:r>
              <a:rPr lang="fr-FR" baseline="0" dirty="0" smtClean="0"/>
              <a:t> once?</a:t>
            </a:r>
          </a:p>
          <a:p>
            <a:pPr marL="171450" indent="-171450">
              <a:buFontTx/>
              <a:buChar char="-"/>
            </a:pPr>
            <a:r>
              <a:rPr lang="fr-FR" baseline="0" dirty="0" smtClean="0"/>
              <a:t>As </a:t>
            </a:r>
            <a:r>
              <a:rPr lang="fr-FR" baseline="0" dirty="0" err="1" smtClean="0"/>
              <a:t>indicated</a:t>
            </a:r>
            <a:r>
              <a:rPr lang="fr-FR" baseline="0" dirty="0" smtClean="0"/>
              <a:t> by the case-control, </a:t>
            </a:r>
            <a:r>
              <a:rPr lang="fr-FR" baseline="0" dirty="0" err="1" smtClean="0"/>
              <a:t>mother</a:t>
            </a:r>
            <a:r>
              <a:rPr lang="fr-FR" baseline="0" dirty="0" smtClean="0"/>
              <a:t> infection by </a:t>
            </a:r>
            <a:r>
              <a:rPr lang="fr-FR" baseline="0" dirty="0" err="1" smtClean="0"/>
              <a:t>zika</a:t>
            </a:r>
            <a:r>
              <a:rPr lang="fr-FR" baseline="0" dirty="0" smtClean="0"/>
              <a:t> </a:t>
            </a:r>
            <a:r>
              <a:rPr lang="fr-FR" baseline="0" dirty="0" err="1" smtClean="0"/>
              <a:t>does</a:t>
            </a:r>
            <a:r>
              <a:rPr lang="fr-FR" baseline="0" dirty="0" smtClean="0"/>
              <a:t> not </a:t>
            </a:r>
            <a:r>
              <a:rPr lang="fr-FR" baseline="0" dirty="0" err="1" smtClean="0"/>
              <a:t>necessarily</a:t>
            </a:r>
            <a:r>
              <a:rPr lang="fr-FR" baseline="0" dirty="0" smtClean="0"/>
              <a:t> </a:t>
            </a:r>
            <a:r>
              <a:rPr lang="fr-FR" baseline="0" dirty="0" err="1" smtClean="0"/>
              <a:t>result</a:t>
            </a:r>
            <a:r>
              <a:rPr lang="fr-FR" baseline="0" dirty="0" smtClean="0"/>
              <a:t> in baby infection, </a:t>
            </a:r>
            <a:r>
              <a:rPr lang="fr-FR" baseline="0" dirty="0" err="1" smtClean="0"/>
              <a:t>thus</a:t>
            </a:r>
            <a:r>
              <a:rPr lang="fr-FR" baseline="0" dirty="0" smtClean="0"/>
              <a:t> baby </a:t>
            </a:r>
            <a:r>
              <a:rPr lang="fr-FR" baseline="0" dirty="0" err="1" smtClean="0"/>
              <a:t>status</a:t>
            </a:r>
            <a:r>
              <a:rPr lang="fr-FR" baseline="0" dirty="0" smtClean="0"/>
              <a:t> </a:t>
            </a:r>
            <a:r>
              <a:rPr lang="fr-FR" baseline="0" dirty="0" err="1" smtClean="0"/>
              <a:t>should</a:t>
            </a:r>
            <a:r>
              <a:rPr lang="fr-FR" baseline="0" dirty="0" smtClean="0"/>
              <a:t> </a:t>
            </a:r>
            <a:r>
              <a:rPr lang="fr-FR" baseline="0" dirty="0" err="1" smtClean="0"/>
              <a:t>also</a:t>
            </a:r>
            <a:r>
              <a:rPr lang="fr-FR" baseline="0" dirty="0" smtClean="0"/>
              <a:t> </a:t>
            </a:r>
            <a:r>
              <a:rPr lang="fr-FR" baseline="0" dirty="0" err="1" smtClean="0"/>
              <a:t>be</a:t>
            </a:r>
            <a:r>
              <a:rPr lang="fr-FR" baseline="0" dirty="0" smtClean="0"/>
              <a:t> </a:t>
            </a:r>
            <a:r>
              <a:rPr lang="fr-FR" baseline="0" dirty="0" err="1" smtClean="0"/>
              <a:t>tested</a:t>
            </a:r>
            <a:r>
              <a:rPr lang="fr-FR" baseline="0" dirty="0" smtClean="0"/>
              <a:t>.</a:t>
            </a:r>
          </a:p>
          <a:p>
            <a:pPr marL="171450" indent="-171450">
              <a:buFontTx/>
              <a:buChar char="-"/>
            </a:pPr>
            <a:r>
              <a:rPr lang="fr-FR" baseline="0" dirty="0" err="1" smtClean="0"/>
              <a:t>Strong</a:t>
            </a:r>
            <a:r>
              <a:rPr lang="fr-FR" baseline="0" dirty="0" smtClean="0"/>
              <a:t> point = </a:t>
            </a:r>
            <a:r>
              <a:rPr lang="fr-FR" baseline="0" dirty="0" err="1" smtClean="0"/>
              <a:t>cohort</a:t>
            </a:r>
            <a:r>
              <a:rPr lang="fr-FR" baseline="0" dirty="0" smtClean="0"/>
              <a:t> design </a:t>
            </a:r>
            <a:r>
              <a:rPr lang="fr-FR" baseline="0" dirty="0" err="1" smtClean="0"/>
              <a:t>with</a:t>
            </a:r>
            <a:r>
              <a:rPr lang="fr-FR" baseline="0" dirty="0" smtClean="0"/>
              <a:t> prospective </a:t>
            </a:r>
            <a:r>
              <a:rPr lang="fr-FR" baseline="0" dirty="0" err="1" smtClean="0"/>
              <a:t>follow</a:t>
            </a:r>
            <a:r>
              <a:rPr lang="fr-FR" baseline="0" dirty="0" smtClean="0"/>
              <a:t>-up </a:t>
            </a:r>
            <a:r>
              <a:rPr lang="fr-FR" baseline="0" dirty="0" err="1" smtClean="0"/>
              <a:t>will</a:t>
            </a:r>
            <a:r>
              <a:rPr lang="fr-FR" baseline="0" dirty="0" smtClean="0"/>
              <a:t> </a:t>
            </a:r>
            <a:r>
              <a:rPr lang="fr-FR" baseline="0" dirty="0" err="1" smtClean="0"/>
              <a:t>allow</a:t>
            </a:r>
            <a:r>
              <a:rPr lang="fr-FR" baseline="0" dirty="0" smtClean="0"/>
              <a:t> to </a:t>
            </a:r>
            <a:r>
              <a:rPr lang="fr-FR" baseline="0" dirty="0" err="1" smtClean="0"/>
              <a:t>confirm</a:t>
            </a:r>
            <a:r>
              <a:rPr lang="fr-FR" baseline="0" dirty="0" smtClean="0"/>
              <a:t> </a:t>
            </a:r>
            <a:r>
              <a:rPr lang="fr-FR" baseline="0" dirty="0" err="1" smtClean="0"/>
              <a:t>when</a:t>
            </a:r>
            <a:r>
              <a:rPr lang="fr-FR" baseline="0" dirty="0" smtClean="0"/>
              <a:t> </a:t>
            </a:r>
            <a:r>
              <a:rPr lang="fr-FR" baseline="0" dirty="0" err="1" smtClean="0"/>
              <a:t>Zika</a:t>
            </a:r>
            <a:r>
              <a:rPr lang="fr-FR" baseline="0" dirty="0" smtClean="0"/>
              <a:t> virus infection of the </a:t>
            </a:r>
            <a:r>
              <a:rPr lang="fr-FR" baseline="0" dirty="0" err="1" smtClean="0"/>
              <a:t>mother</a:t>
            </a:r>
            <a:r>
              <a:rPr lang="fr-FR" baseline="0" dirty="0" smtClean="0"/>
              <a:t> </a:t>
            </a:r>
            <a:r>
              <a:rPr lang="fr-FR" baseline="0" dirty="0" err="1" smtClean="0"/>
              <a:t>took</a:t>
            </a:r>
            <a:r>
              <a:rPr lang="fr-FR" baseline="0" dirty="0" smtClean="0"/>
              <a:t> place, </a:t>
            </a:r>
            <a:r>
              <a:rPr lang="fr-FR" baseline="0" dirty="0" err="1" smtClean="0"/>
              <a:t>thus</a:t>
            </a:r>
            <a:r>
              <a:rPr lang="fr-FR" baseline="0" dirty="0" smtClean="0"/>
              <a:t> </a:t>
            </a:r>
            <a:r>
              <a:rPr lang="fr-FR" baseline="0" dirty="0" err="1" smtClean="0"/>
              <a:t>providing</a:t>
            </a:r>
            <a:r>
              <a:rPr lang="fr-FR" baseline="0" dirty="0" smtClean="0"/>
              <a:t> </a:t>
            </a:r>
            <a:r>
              <a:rPr lang="fr-FR" baseline="0" dirty="0" err="1" smtClean="0"/>
              <a:t>additional</a:t>
            </a:r>
            <a:r>
              <a:rPr lang="fr-FR" baseline="0" dirty="0" smtClean="0"/>
              <a:t> </a:t>
            </a:r>
            <a:r>
              <a:rPr lang="fr-FR" baseline="0" dirty="0" err="1" smtClean="0"/>
              <a:t>precisions</a:t>
            </a:r>
            <a:r>
              <a:rPr lang="fr-FR" baseline="0" dirty="0" smtClean="0"/>
              <a:t> on the </a:t>
            </a:r>
            <a:r>
              <a:rPr lang="fr-FR" baseline="0" dirty="0" err="1" smtClean="0"/>
              <a:t>period</a:t>
            </a:r>
            <a:r>
              <a:rPr lang="fr-FR" baseline="0" dirty="0" smtClean="0"/>
              <a:t> at </a:t>
            </a:r>
            <a:r>
              <a:rPr lang="fr-FR" baseline="0" dirty="0" err="1" smtClean="0"/>
              <a:t>risk</a:t>
            </a:r>
            <a:r>
              <a:rPr lang="fr-FR" baseline="0" dirty="0" smtClean="0"/>
              <a:t>. As all prospective </a:t>
            </a:r>
            <a:r>
              <a:rPr lang="fr-FR" baseline="0" dirty="0" err="1" smtClean="0"/>
              <a:t>cohort</a:t>
            </a:r>
            <a:r>
              <a:rPr lang="fr-FR" baseline="0" dirty="0" smtClean="0"/>
              <a:t> </a:t>
            </a:r>
            <a:r>
              <a:rPr lang="fr-FR" baseline="0" dirty="0" err="1" smtClean="0"/>
              <a:t>studies</a:t>
            </a:r>
            <a:r>
              <a:rPr lang="fr-FR" baseline="0" dirty="0" smtClean="0"/>
              <a:t>, </a:t>
            </a:r>
            <a:r>
              <a:rPr lang="fr-FR" baseline="0" dirty="0" err="1" smtClean="0"/>
              <a:t>allows</a:t>
            </a:r>
            <a:r>
              <a:rPr lang="fr-FR" baseline="0" dirty="0" smtClean="0"/>
              <a:t> for a </a:t>
            </a:r>
            <a:r>
              <a:rPr lang="fr-FR" baseline="0" dirty="0" err="1" smtClean="0"/>
              <a:t>very</a:t>
            </a:r>
            <a:r>
              <a:rPr lang="fr-FR" baseline="0" dirty="0" smtClean="0"/>
              <a:t> good </a:t>
            </a:r>
            <a:r>
              <a:rPr lang="fr-FR" baseline="0" dirty="0" err="1" smtClean="0"/>
              <a:t>definition</a:t>
            </a:r>
            <a:r>
              <a:rPr lang="fr-FR" baseline="0" dirty="0" smtClean="0"/>
              <a:t> of </a:t>
            </a:r>
            <a:r>
              <a:rPr lang="fr-FR" baseline="0" dirty="0" err="1" smtClean="0"/>
              <a:t>exposure</a:t>
            </a:r>
            <a:r>
              <a:rPr lang="fr-FR" baseline="0" dirty="0" smtClean="0"/>
              <a:t>.</a:t>
            </a:r>
          </a:p>
          <a:p>
            <a:endParaRPr lang="en-US" dirty="0"/>
          </a:p>
        </p:txBody>
      </p:sp>
      <p:sp>
        <p:nvSpPr>
          <p:cNvPr id="4" name="Slide Number Placeholder 3"/>
          <p:cNvSpPr>
            <a:spLocks noGrp="1"/>
          </p:cNvSpPr>
          <p:nvPr>
            <p:ph type="sldNum" sz="quarter" idx="10"/>
          </p:nvPr>
        </p:nvSpPr>
        <p:spPr/>
        <p:txBody>
          <a:bodyPr/>
          <a:lstStyle/>
          <a:p>
            <a:fld id="{9D1AABDD-FE40-45A4-958A-2D54DB4DE346}" type="slidenum">
              <a:rPr lang="en-US" smtClean="0"/>
              <a:t>21</a:t>
            </a:fld>
            <a:endParaRPr lang="en-US"/>
          </a:p>
        </p:txBody>
      </p:sp>
    </p:spTree>
    <p:extLst>
      <p:ext uri="{BB962C8B-B14F-4D97-AF65-F5344CB8AC3E}">
        <p14:creationId xmlns:p14="http://schemas.microsoft.com/office/powerpoint/2010/main" val="2796411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First </a:t>
            </a:r>
            <a:r>
              <a:rPr lang="fr-FR" dirty="0" err="1" smtClean="0"/>
              <a:t>analytical</a:t>
            </a:r>
            <a:r>
              <a:rPr lang="fr-FR" baseline="0" dirty="0" smtClean="0"/>
              <a:t> </a:t>
            </a:r>
            <a:r>
              <a:rPr lang="fr-FR" baseline="0" dirty="0" err="1" smtClean="0"/>
              <a:t>studies</a:t>
            </a:r>
            <a:r>
              <a:rPr lang="fr-FR" baseline="0" dirty="0" smtClean="0"/>
              <a:t> are </a:t>
            </a:r>
            <a:r>
              <a:rPr lang="fr-FR" baseline="0" dirty="0" err="1" smtClean="0"/>
              <a:t>performed</a:t>
            </a:r>
            <a:r>
              <a:rPr lang="fr-FR" baseline="0" dirty="0" smtClean="0"/>
              <a:t> </a:t>
            </a:r>
            <a:r>
              <a:rPr lang="fr-FR" baseline="0" dirty="0" err="1" smtClean="0"/>
              <a:t>using</a:t>
            </a:r>
            <a:r>
              <a:rPr lang="fr-FR" baseline="0" dirty="0" smtClean="0"/>
              <a:t> </a:t>
            </a:r>
            <a:r>
              <a:rPr lang="fr-FR" baseline="0" dirty="0" err="1" smtClean="0"/>
              <a:t>older</a:t>
            </a:r>
            <a:r>
              <a:rPr lang="fr-FR" baseline="0" dirty="0" smtClean="0"/>
              <a:t> data, and </a:t>
            </a:r>
            <a:r>
              <a:rPr lang="fr-FR" baseline="0" dirty="0" err="1" smtClean="0"/>
              <a:t>here</a:t>
            </a:r>
            <a:r>
              <a:rPr lang="fr-FR" baseline="0" dirty="0" smtClean="0"/>
              <a:t>, </a:t>
            </a:r>
            <a:r>
              <a:rPr lang="fr-FR" baseline="0" dirty="0" err="1" smtClean="0"/>
              <a:t>since</a:t>
            </a:r>
            <a:r>
              <a:rPr lang="fr-FR" baseline="0" dirty="0" smtClean="0"/>
              <a:t> </a:t>
            </a:r>
            <a:r>
              <a:rPr lang="fr-FR" baseline="0" dirty="0" err="1" smtClean="0"/>
              <a:t>there</a:t>
            </a:r>
            <a:r>
              <a:rPr lang="fr-FR" baseline="0" dirty="0" smtClean="0"/>
              <a:t> are </a:t>
            </a:r>
            <a:r>
              <a:rPr lang="fr-FR" baseline="0" dirty="0" err="1" smtClean="0"/>
              <a:t>so</a:t>
            </a:r>
            <a:r>
              <a:rPr lang="fr-FR" baseline="0" dirty="0" smtClean="0"/>
              <a:t> </a:t>
            </a:r>
            <a:r>
              <a:rPr lang="fr-FR" baseline="0" dirty="0" err="1" smtClean="0"/>
              <a:t>little</a:t>
            </a:r>
            <a:r>
              <a:rPr lang="fr-FR" baseline="0" dirty="0" smtClean="0"/>
              <a:t> cases, </a:t>
            </a:r>
            <a:r>
              <a:rPr lang="fr-FR" baseline="0" dirty="0" err="1" smtClean="0"/>
              <a:t>require</a:t>
            </a:r>
            <a:r>
              <a:rPr lang="fr-FR" baseline="0" dirty="0" smtClean="0"/>
              <a:t> </a:t>
            </a:r>
            <a:r>
              <a:rPr lang="fr-FR" baseline="0" dirty="0" err="1" smtClean="0"/>
              <a:t>sophisticated</a:t>
            </a:r>
            <a:r>
              <a:rPr lang="fr-FR" baseline="0" dirty="0" smtClean="0"/>
              <a:t> </a:t>
            </a:r>
            <a:r>
              <a:rPr lang="fr-FR" baseline="0" dirty="0" err="1" smtClean="0"/>
              <a:t>modelling</a:t>
            </a:r>
            <a:r>
              <a:rPr lang="fr-FR" baseline="0" dirty="0" smtClean="0"/>
              <a:t> technique, to </a:t>
            </a:r>
            <a:r>
              <a:rPr lang="fr-FR" baseline="0" dirty="0" err="1" smtClean="0"/>
              <a:t>provide</a:t>
            </a:r>
            <a:r>
              <a:rPr lang="fr-FR" baseline="0" dirty="0" smtClean="0"/>
              <a:t> a </a:t>
            </a:r>
            <a:r>
              <a:rPr lang="fr-FR" baseline="0" dirty="0" err="1" smtClean="0"/>
              <a:t>lower</a:t>
            </a:r>
            <a:r>
              <a:rPr lang="fr-FR" baseline="0" dirty="0" smtClean="0"/>
              <a:t> </a:t>
            </a:r>
            <a:r>
              <a:rPr lang="fr-FR" baseline="0" dirty="0" err="1" smtClean="0"/>
              <a:t>quality</a:t>
            </a:r>
            <a:r>
              <a:rPr lang="fr-FR" baseline="0" dirty="0" smtClean="0"/>
              <a:t> </a:t>
            </a:r>
            <a:r>
              <a:rPr lang="fr-FR" baseline="0" dirty="0" err="1" smtClean="0"/>
              <a:t>level</a:t>
            </a:r>
            <a:r>
              <a:rPr lang="fr-FR" baseline="0" dirty="0" smtClean="0"/>
              <a:t> of </a:t>
            </a:r>
            <a:r>
              <a:rPr lang="fr-FR" baseline="0" dirty="0" err="1" smtClean="0"/>
              <a:t>evidence</a:t>
            </a:r>
            <a:r>
              <a:rPr lang="fr-FR" baseline="0" dirty="0" smtClean="0"/>
              <a:t>, </a:t>
            </a:r>
            <a:r>
              <a:rPr lang="fr-FR" baseline="0" dirty="0" err="1" smtClean="0"/>
              <a:t>until</a:t>
            </a:r>
            <a:r>
              <a:rPr lang="fr-FR" baseline="0" dirty="0" smtClean="0"/>
              <a:t> a prospective case-control </a:t>
            </a:r>
            <a:r>
              <a:rPr lang="fr-FR" baseline="0" dirty="0" err="1" smtClean="0"/>
              <a:t>can</a:t>
            </a:r>
            <a:r>
              <a:rPr lang="fr-FR" baseline="0" dirty="0" smtClean="0"/>
              <a:t> </a:t>
            </a:r>
            <a:r>
              <a:rPr lang="fr-FR" baseline="0" dirty="0" err="1" smtClean="0"/>
              <a:t>be</a:t>
            </a:r>
            <a:r>
              <a:rPr lang="fr-FR" baseline="0" dirty="0" smtClean="0"/>
              <a:t> </a:t>
            </a:r>
            <a:r>
              <a:rPr lang="fr-FR" baseline="0" dirty="0" err="1" smtClean="0"/>
              <a:t>performed</a:t>
            </a:r>
            <a:r>
              <a:rPr lang="fr-FR" baseline="0" dirty="0" smtClean="0"/>
              <a:t>, or </a:t>
            </a:r>
            <a:r>
              <a:rPr lang="fr-FR" baseline="0" dirty="0" err="1" smtClean="0"/>
              <a:t>even</a:t>
            </a:r>
            <a:r>
              <a:rPr lang="fr-FR" baseline="0" dirty="0" smtClean="0"/>
              <a:t> more </a:t>
            </a:r>
            <a:r>
              <a:rPr lang="fr-FR" baseline="0" dirty="0" err="1" smtClean="0"/>
              <a:t>precise</a:t>
            </a:r>
            <a:r>
              <a:rPr lang="fr-FR" baseline="0" dirty="0" smtClean="0"/>
              <a:t> in </a:t>
            </a:r>
            <a:r>
              <a:rPr lang="fr-FR" baseline="0" dirty="0" err="1" smtClean="0"/>
              <a:t>documenting</a:t>
            </a:r>
            <a:r>
              <a:rPr lang="fr-FR" baseline="0" dirty="0" smtClean="0"/>
              <a:t> the </a:t>
            </a:r>
            <a:r>
              <a:rPr lang="fr-FR" baseline="0" dirty="0" err="1" smtClean="0"/>
              <a:t>relationship</a:t>
            </a:r>
            <a:r>
              <a:rPr lang="fr-FR" baseline="0" dirty="0" smtClean="0"/>
              <a:t> </a:t>
            </a:r>
            <a:r>
              <a:rPr lang="fr-FR" baseline="0" dirty="0" err="1" smtClean="0"/>
              <a:t>between</a:t>
            </a:r>
            <a:r>
              <a:rPr lang="fr-FR" baseline="0" dirty="0" smtClean="0"/>
              <a:t> </a:t>
            </a:r>
            <a:r>
              <a:rPr lang="fr-FR" baseline="0" dirty="0" err="1" smtClean="0"/>
              <a:t>exposure</a:t>
            </a:r>
            <a:r>
              <a:rPr lang="fr-FR" baseline="0" dirty="0" smtClean="0"/>
              <a:t> and </a:t>
            </a:r>
            <a:r>
              <a:rPr lang="fr-FR" baseline="0" dirty="0" err="1" smtClean="0"/>
              <a:t>outcome</a:t>
            </a:r>
            <a:r>
              <a:rPr lang="fr-FR" baseline="0" dirty="0" smtClean="0"/>
              <a:t>, a </a:t>
            </a:r>
            <a:r>
              <a:rPr lang="fr-FR" baseline="0" dirty="0" err="1" smtClean="0"/>
              <a:t>cohort</a:t>
            </a:r>
            <a:r>
              <a:rPr lang="fr-FR" baseline="0" dirty="0" smtClean="0"/>
              <a:t> </a:t>
            </a:r>
            <a:r>
              <a:rPr lang="fr-FR" baseline="0" dirty="0" err="1" smtClean="0"/>
              <a:t>study</a:t>
            </a:r>
            <a:r>
              <a:rPr lang="fr-FR" baseline="0" dirty="0" smtClean="0"/>
              <a:t>.</a:t>
            </a:r>
            <a:endParaRPr lang="en-US" dirty="0"/>
          </a:p>
        </p:txBody>
      </p:sp>
      <p:sp>
        <p:nvSpPr>
          <p:cNvPr id="4" name="Slide Number Placeholder 3"/>
          <p:cNvSpPr>
            <a:spLocks noGrp="1"/>
          </p:cNvSpPr>
          <p:nvPr>
            <p:ph type="sldNum" sz="quarter" idx="10"/>
          </p:nvPr>
        </p:nvSpPr>
        <p:spPr/>
        <p:txBody>
          <a:bodyPr/>
          <a:lstStyle/>
          <a:p>
            <a:fld id="{9D1AABDD-FE40-45A4-958A-2D54DB4DE346}" type="slidenum">
              <a:rPr lang="en-US" smtClean="0"/>
              <a:t>22</a:t>
            </a:fld>
            <a:endParaRPr lang="en-US"/>
          </a:p>
        </p:txBody>
      </p:sp>
    </p:spTree>
    <p:extLst>
      <p:ext uri="{BB962C8B-B14F-4D97-AF65-F5344CB8AC3E}">
        <p14:creationId xmlns:p14="http://schemas.microsoft.com/office/powerpoint/2010/main" val="2529169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t>Passive </a:t>
            </a:r>
            <a:r>
              <a:rPr lang="fr-FR" b="1" dirty="0" err="1" smtClean="0"/>
              <a:t>recording</a:t>
            </a:r>
            <a:r>
              <a:rPr lang="fr-FR" b="1" dirty="0" smtClean="0"/>
              <a:t> of </a:t>
            </a:r>
            <a:r>
              <a:rPr lang="fr-FR" b="1" dirty="0" err="1" smtClean="0"/>
              <a:t>events</a:t>
            </a:r>
            <a:r>
              <a:rPr lang="fr-FR" b="1" dirty="0" smtClean="0"/>
              <a:t> shows an </a:t>
            </a:r>
            <a:r>
              <a:rPr lang="fr-FR" b="1" dirty="0" err="1" smtClean="0"/>
              <a:t>abnormality</a:t>
            </a:r>
            <a:r>
              <a:rPr lang="fr-FR" b="1" dirty="0" smtClean="0"/>
              <a:t>… </a:t>
            </a:r>
            <a:r>
              <a:rPr lang="fr-FR" b="1" dirty="0" err="1" smtClean="0"/>
              <a:t>Probably</a:t>
            </a:r>
            <a:r>
              <a:rPr lang="fr-FR" b="1" baseline="0" dirty="0" smtClean="0"/>
              <a:t> not </a:t>
            </a:r>
            <a:r>
              <a:rPr lang="fr-FR" b="1" baseline="0" dirty="0" err="1" smtClean="0"/>
              <a:t>even</a:t>
            </a:r>
            <a:r>
              <a:rPr lang="fr-FR" b="1" baseline="0" dirty="0" smtClean="0"/>
              <a:t> exhaustive or </a:t>
            </a:r>
            <a:r>
              <a:rPr lang="fr-FR" b="1" baseline="0" dirty="0" err="1" smtClean="0"/>
              <a:t>well</a:t>
            </a:r>
            <a:r>
              <a:rPr lang="fr-FR" b="1" baseline="0" dirty="0" smtClean="0"/>
              <a:t> </a:t>
            </a:r>
            <a:r>
              <a:rPr lang="fr-FR" b="1" baseline="0" dirty="0" err="1" smtClean="0"/>
              <a:t>organized</a:t>
            </a:r>
            <a:r>
              <a:rPr lang="fr-FR" b="1" baseline="0" dirty="0" smtClean="0"/>
              <a:t>… but the </a:t>
            </a:r>
            <a:r>
              <a:rPr lang="fr-FR" b="1" baseline="0" dirty="0" err="1" smtClean="0"/>
              <a:t>difference</a:t>
            </a:r>
            <a:r>
              <a:rPr lang="fr-FR" b="1" baseline="0" dirty="0" smtClean="0"/>
              <a:t> </a:t>
            </a:r>
            <a:r>
              <a:rPr lang="fr-FR" b="1" baseline="0" dirty="0" err="1" smtClean="0"/>
              <a:t>was</a:t>
            </a:r>
            <a:r>
              <a:rPr lang="fr-FR" b="1" baseline="0" dirty="0" smtClean="0"/>
              <a:t> </a:t>
            </a:r>
            <a:r>
              <a:rPr lang="fr-FR" b="1" baseline="0" dirty="0" err="1" smtClean="0"/>
              <a:t>big</a:t>
            </a:r>
            <a:r>
              <a:rPr lang="fr-FR" b="1" baseline="0" dirty="0" smtClean="0"/>
              <a:t> </a:t>
            </a:r>
            <a:r>
              <a:rPr lang="fr-FR" b="1" baseline="0" dirty="0" err="1" smtClean="0"/>
              <a:t>enough</a:t>
            </a:r>
            <a:r>
              <a:rPr lang="fr-FR" b="1" baseline="0" dirty="0" smtClean="0"/>
              <a:t> to </a:t>
            </a:r>
            <a:r>
              <a:rPr lang="fr-FR" b="1" baseline="0" dirty="0" err="1" smtClean="0"/>
              <a:t>be</a:t>
            </a:r>
            <a:r>
              <a:rPr lang="fr-FR" b="1" baseline="0" dirty="0" smtClean="0"/>
              <a:t> </a:t>
            </a:r>
            <a:r>
              <a:rPr lang="fr-FR" b="1" baseline="0" dirty="0" err="1" smtClean="0"/>
              <a:t>notive</a:t>
            </a:r>
            <a:r>
              <a:rPr lang="fr-FR" b="1" baseline="0" dirty="0" smtClean="0"/>
              <a:t> (x100!!!)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9D1AABDD-FE40-45A4-958A-2D54DB4DE346}" type="slidenum">
              <a:rPr lang="en-US" smtClean="0"/>
              <a:t>26</a:t>
            </a:fld>
            <a:endParaRPr lang="en-US"/>
          </a:p>
        </p:txBody>
      </p:sp>
    </p:spTree>
    <p:extLst>
      <p:ext uri="{BB962C8B-B14F-4D97-AF65-F5344CB8AC3E}">
        <p14:creationId xmlns:p14="http://schemas.microsoft.com/office/powerpoint/2010/main" val="728937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t>Passive </a:t>
            </a:r>
            <a:r>
              <a:rPr lang="fr-FR" b="1" dirty="0" err="1" smtClean="0"/>
              <a:t>recording</a:t>
            </a:r>
            <a:r>
              <a:rPr lang="fr-FR" b="1" dirty="0" smtClean="0"/>
              <a:t> of </a:t>
            </a:r>
            <a:r>
              <a:rPr lang="fr-FR" b="1" dirty="0" err="1" smtClean="0"/>
              <a:t>events</a:t>
            </a:r>
            <a:r>
              <a:rPr lang="fr-FR" b="1" dirty="0" smtClean="0"/>
              <a:t> shows an </a:t>
            </a:r>
            <a:r>
              <a:rPr lang="fr-FR" b="1" dirty="0" err="1" smtClean="0"/>
              <a:t>abnormality</a:t>
            </a:r>
            <a:r>
              <a:rPr lang="fr-FR" b="1" dirty="0" smtClean="0"/>
              <a:t>… for </a:t>
            </a:r>
            <a:r>
              <a:rPr lang="fr-FR" b="1" dirty="0" err="1" smtClean="0"/>
              <a:t>which</a:t>
            </a:r>
            <a:r>
              <a:rPr lang="fr-FR" b="1" dirty="0" smtClean="0"/>
              <a:t> the timing/location </a:t>
            </a:r>
            <a:r>
              <a:rPr lang="fr-FR" b="1" dirty="0" err="1" smtClean="0"/>
              <a:t>is</a:t>
            </a:r>
            <a:r>
              <a:rPr lang="fr-FR" b="1" dirty="0" smtClean="0"/>
              <a:t> </a:t>
            </a:r>
            <a:r>
              <a:rPr lang="fr-FR" b="1" dirty="0" err="1" smtClean="0"/>
              <a:t>closely</a:t>
            </a:r>
            <a:r>
              <a:rPr lang="fr-FR" b="1" dirty="0" smtClean="0"/>
              <a:t> </a:t>
            </a:r>
            <a:r>
              <a:rPr lang="fr-FR" b="1" dirty="0" err="1" smtClean="0"/>
              <a:t>linked</a:t>
            </a:r>
            <a:r>
              <a:rPr lang="fr-FR" b="1" dirty="0" smtClean="0"/>
              <a:t> to </a:t>
            </a:r>
            <a:r>
              <a:rPr lang="fr-FR" b="1" dirty="0" err="1" smtClean="0"/>
              <a:t>Zika</a:t>
            </a:r>
            <a:r>
              <a:rPr lang="fr-FR" b="1" dirty="0" smtClean="0"/>
              <a:t> </a:t>
            </a:r>
            <a:r>
              <a:rPr lang="fr-FR" b="1" dirty="0" err="1" smtClean="0"/>
              <a:t>outbreak</a:t>
            </a:r>
            <a:endParaRPr lang="en-US" b="1" dirty="0" smtClean="0"/>
          </a:p>
          <a:p>
            <a:endParaRPr lang="en-US" dirty="0"/>
          </a:p>
        </p:txBody>
      </p:sp>
      <p:sp>
        <p:nvSpPr>
          <p:cNvPr id="4" name="Slide Number Placeholder 3"/>
          <p:cNvSpPr>
            <a:spLocks noGrp="1"/>
          </p:cNvSpPr>
          <p:nvPr>
            <p:ph type="sldNum" sz="quarter" idx="10"/>
          </p:nvPr>
        </p:nvSpPr>
        <p:spPr/>
        <p:txBody>
          <a:bodyPr/>
          <a:lstStyle/>
          <a:p>
            <a:fld id="{9D1AABDD-FE40-45A4-958A-2D54DB4DE346}" type="slidenum">
              <a:rPr lang="en-US" smtClean="0"/>
              <a:t>27</a:t>
            </a:fld>
            <a:endParaRPr lang="en-US"/>
          </a:p>
        </p:txBody>
      </p:sp>
    </p:spTree>
    <p:extLst>
      <p:ext uri="{BB962C8B-B14F-4D97-AF65-F5344CB8AC3E}">
        <p14:creationId xmlns:p14="http://schemas.microsoft.com/office/powerpoint/2010/main" val="3688417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smtClean="0"/>
              <a:t>Such</a:t>
            </a:r>
            <a:r>
              <a:rPr lang="fr-FR" dirty="0" smtClean="0"/>
              <a:t> a </a:t>
            </a:r>
            <a:r>
              <a:rPr lang="fr-FR" dirty="0" err="1" smtClean="0"/>
              <a:t>result</a:t>
            </a:r>
            <a:r>
              <a:rPr lang="fr-FR" baseline="0" dirty="0" smtClean="0"/>
              <a:t> </a:t>
            </a:r>
            <a:r>
              <a:rPr lang="fr-FR" baseline="0" dirty="0" err="1" smtClean="0"/>
              <a:t>probably</a:t>
            </a:r>
            <a:r>
              <a:rPr lang="fr-FR" baseline="0" dirty="0" smtClean="0"/>
              <a:t> triggers more questions </a:t>
            </a:r>
            <a:r>
              <a:rPr lang="fr-FR" baseline="0" dirty="0" err="1" smtClean="0"/>
              <a:t>than</a:t>
            </a:r>
            <a:r>
              <a:rPr lang="fr-FR" baseline="0" dirty="0" smtClean="0"/>
              <a:t> </a:t>
            </a:r>
            <a:r>
              <a:rPr lang="fr-FR" baseline="0" dirty="0" err="1" smtClean="0"/>
              <a:t>answers</a:t>
            </a:r>
            <a:r>
              <a:rPr lang="fr-FR" baseline="0" dirty="0" smtClean="0"/>
              <a:t>. </a:t>
            </a:r>
            <a:r>
              <a:rPr lang="fr-FR" baseline="0" dirty="0" err="1" smtClean="0"/>
              <a:t>What</a:t>
            </a:r>
            <a:r>
              <a:rPr lang="fr-FR" baseline="0" dirty="0" smtClean="0"/>
              <a:t> </a:t>
            </a:r>
            <a:r>
              <a:rPr lang="fr-FR" baseline="0" dirty="0" err="1" smtClean="0"/>
              <a:t>else</a:t>
            </a:r>
            <a:r>
              <a:rPr lang="fr-FR" baseline="0" dirty="0" smtClean="0"/>
              <a:t> </a:t>
            </a:r>
            <a:r>
              <a:rPr lang="fr-FR" baseline="0" dirty="0" err="1" smtClean="0"/>
              <a:t>is</a:t>
            </a:r>
            <a:r>
              <a:rPr lang="fr-FR" baseline="0" dirty="0" smtClean="0"/>
              <a:t> </a:t>
            </a:r>
            <a:r>
              <a:rPr lang="fr-FR" baseline="0" dirty="0" err="1" smtClean="0"/>
              <a:t>related</a:t>
            </a:r>
            <a:r>
              <a:rPr lang="fr-FR" baseline="0" dirty="0" smtClean="0"/>
              <a:t> to </a:t>
            </a:r>
            <a:r>
              <a:rPr lang="fr-FR" baseline="0" dirty="0" err="1" smtClean="0"/>
              <a:t>poor</a:t>
            </a:r>
            <a:r>
              <a:rPr lang="fr-FR" baseline="0" dirty="0" smtClean="0"/>
              <a:t> vaccine </a:t>
            </a:r>
            <a:r>
              <a:rPr lang="fr-FR" baseline="0" dirty="0" err="1" smtClean="0"/>
              <a:t>coverage</a:t>
            </a:r>
            <a:r>
              <a:rPr lang="fr-FR" baseline="0" dirty="0" smtClean="0"/>
              <a:t>? Is </a:t>
            </a:r>
            <a:r>
              <a:rPr lang="fr-FR" baseline="0" dirty="0" err="1" smtClean="0"/>
              <a:t>there</a:t>
            </a:r>
            <a:r>
              <a:rPr lang="fr-FR" baseline="0" dirty="0" smtClean="0"/>
              <a:t> a </a:t>
            </a:r>
            <a:r>
              <a:rPr lang="fr-FR" baseline="0" dirty="0" err="1" smtClean="0"/>
              <a:t>link</a:t>
            </a:r>
            <a:r>
              <a:rPr lang="fr-FR" baseline="0" dirty="0" smtClean="0"/>
              <a:t> </a:t>
            </a:r>
            <a:r>
              <a:rPr lang="fr-FR" baseline="0" dirty="0" err="1" smtClean="0"/>
              <a:t>with</a:t>
            </a:r>
            <a:r>
              <a:rPr lang="fr-FR" baseline="0" dirty="0" smtClean="0"/>
              <a:t> </a:t>
            </a:r>
            <a:r>
              <a:rPr lang="fr-FR" baseline="0" dirty="0" err="1" smtClean="0"/>
              <a:t>urban</a:t>
            </a:r>
            <a:r>
              <a:rPr lang="fr-FR" baseline="0" dirty="0" smtClean="0"/>
              <a:t> areas? </a:t>
            </a:r>
            <a:r>
              <a:rPr lang="fr-FR" baseline="0" dirty="0" err="1" smtClean="0"/>
              <a:t>Poverty</a:t>
            </a:r>
            <a:r>
              <a:rPr lang="fr-FR" baseline="0" dirty="0" smtClean="0"/>
              <a:t>? </a:t>
            </a:r>
            <a:endParaRPr lang="en-US" dirty="0"/>
          </a:p>
        </p:txBody>
      </p:sp>
      <p:sp>
        <p:nvSpPr>
          <p:cNvPr id="4" name="Slide Number Placeholder 3"/>
          <p:cNvSpPr>
            <a:spLocks noGrp="1"/>
          </p:cNvSpPr>
          <p:nvPr>
            <p:ph type="sldNum" sz="quarter" idx="10"/>
          </p:nvPr>
        </p:nvSpPr>
        <p:spPr/>
        <p:txBody>
          <a:bodyPr/>
          <a:lstStyle/>
          <a:p>
            <a:fld id="{9D1AABDD-FE40-45A4-958A-2D54DB4DE346}" type="slidenum">
              <a:rPr lang="en-US" smtClean="0"/>
              <a:t>30</a:t>
            </a:fld>
            <a:endParaRPr lang="en-US"/>
          </a:p>
        </p:txBody>
      </p:sp>
    </p:spTree>
    <p:extLst>
      <p:ext uri="{BB962C8B-B14F-4D97-AF65-F5344CB8AC3E}">
        <p14:creationId xmlns:p14="http://schemas.microsoft.com/office/powerpoint/2010/main" val="3361064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EB9C754-677A-401A-AF4C-6BD60A97F09B}" type="slidenum">
              <a:rPr lang="en-US" altLang="en-US" smtClean="0">
                <a:latin typeface="Times New Roman" panose="02020603050405020304" pitchFamily="18" charset="0"/>
                <a:ea typeface="MS PGothic" panose="020B0600070205080204" pitchFamily="34" charset="-128"/>
              </a:rPr>
              <a:pPr>
                <a:spcBef>
                  <a:spcPct val="0"/>
                </a:spcBef>
              </a:pPr>
              <a:t>34</a:t>
            </a:fld>
            <a:endParaRPr lang="en-US" altLang="en-US" smtClean="0">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4236728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D2F400-B9E9-4E8A-B19C-D992BB47F4DE}"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C7E53-1A81-45B6-9B01-F8F2CE989430}" type="slidenum">
              <a:rPr lang="en-US" smtClean="0"/>
              <a:t>‹#›</a:t>
            </a:fld>
            <a:endParaRPr lang="en-US"/>
          </a:p>
        </p:txBody>
      </p:sp>
    </p:spTree>
    <p:extLst>
      <p:ext uri="{BB962C8B-B14F-4D97-AF65-F5344CB8AC3E}">
        <p14:creationId xmlns:p14="http://schemas.microsoft.com/office/powerpoint/2010/main" val="2212761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2F400-B9E9-4E8A-B19C-D992BB47F4DE}"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C7E53-1A81-45B6-9B01-F8F2CE989430}" type="slidenum">
              <a:rPr lang="en-US" smtClean="0"/>
              <a:t>‹#›</a:t>
            </a:fld>
            <a:endParaRPr lang="en-US"/>
          </a:p>
        </p:txBody>
      </p:sp>
    </p:spTree>
    <p:extLst>
      <p:ext uri="{BB962C8B-B14F-4D97-AF65-F5344CB8AC3E}">
        <p14:creationId xmlns:p14="http://schemas.microsoft.com/office/powerpoint/2010/main" val="2466318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2F400-B9E9-4E8A-B19C-D992BB47F4DE}"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C7E53-1A81-45B6-9B01-F8F2CE989430}" type="slidenum">
              <a:rPr lang="en-US" smtClean="0"/>
              <a:t>‹#›</a:t>
            </a:fld>
            <a:endParaRPr lang="en-US"/>
          </a:p>
        </p:txBody>
      </p:sp>
    </p:spTree>
    <p:extLst>
      <p:ext uri="{BB962C8B-B14F-4D97-AF65-F5344CB8AC3E}">
        <p14:creationId xmlns:p14="http://schemas.microsoft.com/office/powerpoint/2010/main" val="1815488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6339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2F400-B9E9-4E8A-B19C-D992BB47F4DE}"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C7E53-1A81-45B6-9B01-F8F2CE989430}" type="slidenum">
              <a:rPr lang="en-US" smtClean="0"/>
              <a:t>‹#›</a:t>
            </a:fld>
            <a:endParaRPr lang="en-US"/>
          </a:p>
        </p:txBody>
      </p:sp>
    </p:spTree>
    <p:extLst>
      <p:ext uri="{BB962C8B-B14F-4D97-AF65-F5344CB8AC3E}">
        <p14:creationId xmlns:p14="http://schemas.microsoft.com/office/powerpoint/2010/main" val="1690918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D2F400-B9E9-4E8A-B19C-D992BB47F4DE}"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C7E53-1A81-45B6-9B01-F8F2CE989430}" type="slidenum">
              <a:rPr lang="en-US" smtClean="0"/>
              <a:t>‹#›</a:t>
            </a:fld>
            <a:endParaRPr lang="en-US"/>
          </a:p>
        </p:txBody>
      </p:sp>
    </p:spTree>
    <p:extLst>
      <p:ext uri="{BB962C8B-B14F-4D97-AF65-F5344CB8AC3E}">
        <p14:creationId xmlns:p14="http://schemas.microsoft.com/office/powerpoint/2010/main" val="3077784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D2F400-B9E9-4E8A-B19C-D992BB47F4DE}" type="datetimeFigureOut">
              <a:rPr lang="en-US" smtClean="0"/>
              <a:t>7/12/2017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C7E53-1A81-45B6-9B01-F8F2CE989430}" type="slidenum">
              <a:rPr lang="en-US" smtClean="0"/>
              <a:t>‹#›</a:t>
            </a:fld>
            <a:endParaRPr lang="en-US"/>
          </a:p>
        </p:txBody>
      </p:sp>
    </p:spTree>
    <p:extLst>
      <p:ext uri="{BB962C8B-B14F-4D97-AF65-F5344CB8AC3E}">
        <p14:creationId xmlns:p14="http://schemas.microsoft.com/office/powerpoint/2010/main" val="1566693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D2F400-B9E9-4E8A-B19C-D992BB47F4DE}" type="datetimeFigureOut">
              <a:rPr lang="en-US" smtClean="0"/>
              <a:t>7/12/2017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FC7E53-1A81-45B6-9B01-F8F2CE989430}" type="slidenum">
              <a:rPr lang="en-US" smtClean="0"/>
              <a:t>‹#›</a:t>
            </a:fld>
            <a:endParaRPr lang="en-US"/>
          </a:p>
        </p:txBody>
      </p:sp>
    </p:spTree>
    <p:extLst>
      <p:ext uri="{BB962C8B-B14F-4D97-AF65-F5344CB8AC3E}">
        <p14:creationId xmlns:p14="http://schemas.microsoft.com/office/powerpoint/2010/main" val="509530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D2F400-B9E9-4E8A-B19C-D992BB47F4DE}" type="datetimeFigureOut">
              <a:rPr lang="en-US" smtClean="0"/>
              <a:t>7/12/2017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FC7E53-1A81-45B6-9B01-F8F2CE989430}" type="slidenum">
              <a:rPr lang="en-US" smtClean="0"/>
              <a:t>‹#›</a:t>
            </a:fld>
            <a:endParaRPr lang="en-US"/>
          </a:p>
        </p:txBody>
      </p:sp>
    </p:spTree>
    <p:extLst>
      <p:ext uri="{BB962C8B-B14F-4D97-AF65-F5344CB8AC3E}">
        <p14:creationId xmlns:p14="http://schemas.microsoft.com/office/powerpoint/2010/main" val="2311231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2F400-B9E9-4E8A-B19C-D992BB47F4DE}" type="datetimeFigureOut">
              <a:rPr lang="en-US" smtClean="0"/>
              <a:t>7/12/2017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FC7E53-1A81-45B6-9B01-F8F2CE989430}" type="slidenum">
              <a:rPr lang="en-US" smtClean="0"/>
              <a:t>‹#›</a:t>
            </a:fld>
            <a:endParaRPr lang="en-US"/>
          </a:p>
        </p:txBody>
      </p:sp>
    </p:spTree>
    <p:extLst>
      <p:ext uri="{BB962C8B-B14F-4D97-AF65-F5344CB8AC3E}">
        <p14:creationId xmlns:p14="http://schemas.microsoft.com/office/powerpoint/2010/main" val="946354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D2F400-B9E9-4E8A-B19C-D992BB47F4DE}" type="datetimeFigureOut">
              <a:rPr lang="en-US" smtClean="0"/>
              <a:t>7/12/2017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C7E53-1A81-45B6-9B01-F8F2CE989430}" type="slidenum">
              <a:rPr lang="en-US" smtClean="0"/>
              <a:t>‹#›</a:t>
            </a:fld>
            <a:endParaRPr lang="en-US"/>
          </a:p>
        </p:txBody>
      </p:sp>
    </p:spTree>
    <p:extLst>
      <p:ext uri="{BB962C8B-B14F-4D97-AF65-F5344CB8AC3E}">
        <p14:creationId xmlns:p14="http://schemas.microsoft.com/office/powerpoint/2010/main" val="2077957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D2F400-B9E9-4E8A-B19C-D992BB47F4DE}" type="datetimeFigureOut">
              <a:rPr lang="en-US" smtClean="0"/>
              <a:t>7/12/2017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C7E53-1A81-45B6-9B01-F8F2CE989430}" type="slidenum">
              <a:rPr lang="en-US" smtClean="0"/>
              <a:t>‹#›</a:t>
            </a:fld>
            <a:endParaRPr lang="en-US"/>
          </a:p>
        </p:txBody>
      </p:sp>
    </p:spTree>
    <p:extLst>
      <p:ext uri="{BB962C8B-B14F-4D97-AF65-F5344CB8AC3E}">
        <p14:creationId xmlns:p14="http://schemas.microsoft.com/office/powerpoint/2010/main" val="1622351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2F400-B9E9-4E8A-B19C-D992BB47F4DE}" type="datetimeFigureOut">
              <a:rPr lang="en-US" smtClean="0"/>
              <a:t>7/12/2017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C7E53-1A81-45B6-9B01-F8F2CE989430}" type="slidenum">
              <a:rPr lang="en-US" smtClean="0"/>
              <a:t>‹#›</a:t>
            </a:fld>
            <a:endParaRPr lang="en-US"/>
          </a:p>
        </p:txBody>
      </p:sp>
    </p:spTree>
    <p:extLst>
      <p:ext uri="{BB962C8B-B14F-4D97-AF65-F5344CB8AC3E}">
        <p14:creationId xmlns:p14="http://schemas.microsoft.com/office/powerpoint/2010/main" val="1325765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emf"/></Relationships>
</file>

<file path=ppt/slides/_rels/slide3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defRPr/>
            </a:pPr>
            <a:r>
              <a:rPr lang="en-GB" sz="3600" dirty="0"/>
              <a:t/>
            </a:r>
            <a:br>
              <a:rPr lang="en-GB" sz="3600" dirty="0"/>
            </a:br>
            <a:r>
              <a:rPr lang="en-GB" dirty="0"/>
              <a:t>T</a:t>
            </a:r>
            <a:r>
              <a:rPr lang="en-GB" dirty="0" smtClean="0"/>
              <a:t>hinking statistically</a:t>
            </a:r>
            <a:br>
              <a:rPr lang="en-GB" dirty="0" smtClean="0"/>
            </a:br>
            <a:r>
              <a:rPr lang="en-GB" dirty="0" smtClean="0"/>
              <a:t> </a:t>
            </a:r>
            <a:endParaRPr lang="en-GB" dirty="0"/>
          </a:p>
        </p:txBody>
      </p:sp>
      <p:sp>
        <p:nvSpPr>
          <p:cNvPr id="8195" name="Subtitle 2"/>
          <p:cNvSpPr>
            <a:spLocks noGrp="1"/>
          </p:cNvSpPr>
          <p:nvPr>
            <p:ph type="subTitle" idx="1"/>
          </p:nvPr>
        </p:nvSpPr>
        <p:spPr/>
        <p:txBody>
          <a:bodyPr>
            <a:noAutofit/>
          </a:bodyPr>
          <a:lstStyle/>
          <a:p>
            <a:r>
              <a:rPr lang="en-GB" altLang="en-US" sz="1800" b="1" dirty="0" smtClean="0"/>
              <a:t>Eric Ohuma</a:t>
            </a:r>
          </a:p>
          <a:p>
            <a:r>
              <a:rPr lang="en-GB" altLang="en-US" sz="1800" dirty="0" smtClean="0"/>
              <a:t>Senior Medical Statistician</a:t>
            </a:r>
            <a:endParaRPr lang="en-GB" altLang="en-US" sz="1800" dirty="0"/>
          </a:p>
          <a:p>
            <a:r>
              <a:rPr lang="en-GB" altLang="en-US" sz="1800" i="1" dirty="0" smtClean="0"/>
              <a:t>University of Oxford</a:t>
            </a:r>
          </a:p>
          <a:p>
            <a:r>
              <a:rPr lang="en-GB" altLang="en-US" sz="1800" i="1" dirty="0" smtClean="0"/>
              <a:t>Centre </a:t>
            </a:r>
            <a:r>
              <a:rPr lang="en-GB" altLang="en-US" sz="1800" i="1" dirty="0"/>
              <a:t>for Statistics in </a:t>
            </a:r>
            <a:r>
              <a:rPr lang="en-GB" altLang="en-US" sz="1800" i="1" dirty="0" smtClean="0"/>
              <a:t>Medicine &amp; Centre for Tropical Medicine and Global Health</a:t>
            </a:r>
            <a:endParaRPr lang="en-GB" altLang="en-US" sz="1800" i="1" dirty="0"/>
          </a:p>
          <a:p>
            <a:endParaRPr lang="en-GB" altLang="en-US" sz="1800" dirty="0"/>
          </a:p>
        </p:txBody>
      </p:sp>
    </p:spTree>
    <p:extLst>
      <p:ext uri="{BB962C8B-B14F-4D97-AF65-F5344CB8AC3E}">
        <p14:creationId xmlns:p14="http://schemas.microsoft.com/office/powerpoint/2010/main" val="4118529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05732"/>
          </a:xfrm>
        </p:spPr>
        <p:txBody>
          <a:bodyPr>
            <a:normAutofit fontScale="90000"/>
          </a:bodyPr>
          <a:lstStyle/>
          <a:p>
            <a:r>
              <a:rPr lang="fr-FR" b="1" dirty="0" err="1" smtClean="0"/>
              <a:t>Context</a:t>
            </a:r>
            <a:endParaRPr lang="en-US" b="1" dirty="0"/>
          </a:p>
        </p:txBody>
      </p:sp>
      <p:sp>
        <p:nvSpPr>
          <p:cNvPr id="3" name="TextBox 2"/>
          <p:cNvSpPr txBox="1"/>
          <p:nvPr/>
        </p:nvSpPr>
        <p:spPr>
          <a:xfrm>
            <a:off x="838199" y="1266125"/>
            <a:ext cx="10515601" cy="7171194"/>
          </a:xfrm>
          <a:prstGeom prst="rect">
            <a:avLst/>
          </a:prstGeom>
          <a:noFill/>
        </p:spPr>
        <p:txBody>
          <a:bodyPr wrap="square" rtlCol="0">
            <a:spAutoFit/>
          </a:bodyPr>
          <a:lstStyle/>
          <a:p>
            <a:pPr marL="457200" indent="-457200">
              <a:buFont typeface="Arial" panose="020B0604020202020204" pitchFamily="34" charset="0"/>
              <a:buChar char="•"/>
            </a:pPr>
            <a:r>
              <a:rPr lang="fr-FR" sz="2800" dirty="0" err="1" smtClean="0"/>
              <a:t>Zika</a:t>
            </a:r>
            <a:r>
              <a:rPr lang="fr-FR" sz="2800" dirty="0" smtClean="0"/>
              <a:t> virus: First </a:t>
            </a:r>
            <a:r>
              <a:rPr lang="fr-FR" sz="2800" dirty="0" err="1" smtClean="0"/>
              <a:t>discovered</a:t>
            </a:r>
            <a:r>
              <a:rPr lang="fr-FR" sz="2800" dirty="0" smtClean="0"/>
              <a:t> in Uganda in 1948</a:t>
            </a:r>
          </a:p>
          <a:p>
            <a:endParaRPr lang="fr-FR" sz="2800" dirty="0" smtClean="0"/>
          </a:p>
          <a:p>
            <a:pPr marL="457200" indent="-457200">
              <a:buFont typeface="Arial" panose="020B0604020202020204" pitchFamily="34" charset="0"/>
              <a:buChar char="•"/>
            </a:pPr>
            <a:r>
              <a:rPr lang="fr-FR" sz="2800" dirty="0" smtClean="0"/>
              <a:t>Transmission by mosquito bite (</a:t>
            </a:r>
            <a:r>
              <a:rPr lang="fr-FR" sz="2800" dirty="0" err="1" smtClean="0"/>
              <a:t>mainly</a:t>
            </a:r>
            <a:r>
              <a:rPr lang="fr-FR" sz="2800" dirty="0" smtClean="0"/>
              <a:t> </a:t>
            </a:r>
            <a:r>
              <a:rPr lang="fr-FR" sz="2800" i="1" dirty="0" err="1" smtClean="0"/>
              <a:t>Aedes</a:t>
            </a:r>
            <a:r>
              <a:rPr lang="fr-FR" sz="2800" dirty="0" smtClean="0"/>
              <a:t> </a:t>
            </a:r>
            <a:r>
              <a:rPr lang="fr-FR" sz="2800" dirty="0" err="1" smtClean="0"/>
              <a:t>spp</a:t>
            </a:r>
            <a:r>
              <a:rPr lang="fr-FR" sz="2800" dirty="0" smtClean="0"/>
              <a:t>.); </a:t>
            </a:r>
            <a:r>
              <a:rPr lang="fr-FR" sz="2800" dirty="0" err="1" smtClean="0"/>
              <a:t>sexual</a:t>
            </a:r>
            <a:r>
              <a:rPr lang="fr-FR" sz="2800" dirty="0" smtClean="0"/>
              <a:t> transmission </a:t>
            </a:r>
            <a:r>
              <a:rPr lang="fr-FR" sz="2800" dirty="0" err="1" smtClean="0"/>
              <a:t>is</a:t>
            </a:r>
            <a:r>
              <a:rPr lang="fr-FR" sz="2800" dirty="0" smtClean="0"/>
              <a:t> </a:t>
            </a:r>
            <a:r>
              <a:rPr lang="fr-FR" sz="2800" dirty="0" err="1" smtClean="0"/>
              <a:t>also</a:t>
            </a:r>
            <a:r>
              <a:rPr lang="fr-FR" sz="2800" dirty="0" smtClean="0"/>
              <a:t> </a:t>
            </a:r>
            <a:r>
              <a:rPr lang="fr-FR" sz="2800" dirty="0" err="1" smtClean="0"/>
              <a:t>reported</a:t>
            </a:r>
            <a:endParaRPr lang="fr-FR" sz="2800" dirty="0" smtClean="0"/>
          </a:p>
          <a:p>
            <a:endParaRPr lang="fr-FR" sz="2800" dirty="0" smtClean="0"/>
          </a:p>
          <a:p>
            <a:pPr marL="457200" indent="-457200">
              <a:buFont typeface="Arial" panose="020B0604020202020204" pitchFamily="34" charset="0"/>
              <a:buChar char="•"/>
            </a:pPr>
            <a:r>
              <a:rPr lang="fr-FR" sz="2800" dirty="0" smtClean="0"/>
              <a:t>Dengue-</a:t>
            </a:r>
            <a:r>
              <a:rPr lang="fr-FR" sz="2800" dirty="0" err="1" smtClean="0"/>
              <a:t>like</a:t>
            </a:r>
            <a:r>
              <a:rPr lang="fr-FR" sz="2800" dirty="0" smtClean="0"/>
              <a:t> </a:t>
            </a:r>
            <a:r>
              <a:rPr lang="fr-FR" sz="2800" dirty="0" err="1" smtClean="0"/>
              <a:t>fever</a:t>
            </a:r>
            <a:r>
              <a:rPr lang="fr-FR" sz="2800" dirty="0" smtClean="0"/>
              <a:t> </a:t>
            </a:r>
            <a:r>
              <a:rPr lang="fr-FR" sz="2800" dirty="0" err="1" smtClean="0"/>
              <a:t>illness</a:t>
            </a:r>
            <a:r>
              <a:rPr lang="fr-FR" sz="2800" dirty="0" smtClean="0"/>
              <a:t>, </a:t>
            </a:r>
            <a:r>
              <a:rPr lang="fr-FR" sz="2800" dirty="0" err="1" smtClean="0"/>
              <a:t>with</a:t>
            </a:r>
            <a:r>
              <a:rPr lang="fr-FR" sz="2800" dirty="0" smtClean="0"/>
              <a:t> </a:t>
            </a:r>
            <a:r>
              <a:rPr lang="fr-FR" sz="2800" dirty="0" err="1" smtClean="0"/>
              <a:t>associated</a:t>
            </a:r>
            <a:r>
              <a:rPr lang="fr-FR" sz="2800" dirty="0" smtClean="0"/>
              <a:t> </a:t>
            </a:r>
            <a:r>
              <a:rPr lang="fr-FR" sz="2800" dirty="0" err="1" smtClean="0"/>
              <a:t>neurological</a:t>
            </a:r>
            <a:r>
              <a:rPr lang="fr-FR" sz="2800" dirty="0" smtClean="0"/>
              <a:t> </a:t>
            </a:r>
            <a:r>
              <a:rPr lang="fr-FR" sz="2800" dirty="0" err="1" smtClean="0"/>
              <a:t>symptoms</a:t>
            </a:r>
            <a:endParaRPr lang="fr-FR" sz="2800" dirty="0" smtClean="0"/>
          </a:p>
          <a:p>
            <a:endParaRPr lang="fr-FR" sz="2800" dirty="0" smtClean="0"/>
          </a:p>
          <a:p>
            <a:pPr marL="457200" indent="-457200">
              <a:buFont typeface="Arial" panose="020B0604020202020204" pitchFamily="34" charset="0"/>
              <a:buChar char="•"/>
            </a:pPr>
            <a:r>
              <a:rPr lang="fr-FR" sz="2800" dirty="0" err="1" smtClean="0"/>
              <a:t>Recent</a:t>
            </a:r>
            <a:r>
              <a:rPr lang="fr-FR" sz="2800" dirty="0" smtClean="0"/>
              <a:t> spread of the virus </a:t>
            </a:r>
            <a:r>
              <a:rPr lang="fr-FR" sz="2800" dirty="0" err="1" smtClean="0"/>
              <a:t>since</a:t>
            </a:r>
            <a:r>
              <a:rPr lang="fr-FR" sz="2800" dirty="0" smtClean="0"/>
              <a:t> 2010:</a:t>
            </a:r>
          </a:p>
          <a:p>
            <a:r>
              <a:rPr lang="fr-FR" sz="2800" dirty="0" smtClean="0"/>
              <a:t>      - </a:t>
            </a:r>
            <a:r>
              <a:rPr lang="fr-FR" sz="2400" dirty="0" err="1" smtClean="0"/>
              <a:t>reported</a:t>
            </a:r>
            <a:r>
              <a:rPr lang="fr-FR" sz="2400" dirty="0" smtClean="0"/>
              <a:t> to cause </a:t>
            </a:r>
            <a:r>
              <a:rPr lang="fr-FR" sz="2400" dirty="0" err="1" smtClean="0"/>
              <a:t>outbreaks</a:t>
            </a:r>
            <a:r>
              <a:rPr lang="fr-FR" sz="2400" dirty="0" smtClean="0"/>
              <a:t> in </a:t>
            </a:r>
            <a:r>
              <a:rPr lang="fr-FR" sz="2400" dirty="0" err="1" smtClean="0"/>
              <a:t>several</a:t>
            </a:r>
            <a:r>
              <a:rPr lang="fr-FR" sz="2400" dirty="0" smtClean="0"/>
              <a:t> </a:t>
            </a:r>
            <a:r>
              <a:rPr lang="fr-FR" sz="2400" dirty="0" err="1" smtClean="0"/>
              <a:t>islands</a:t>
            </a:r>
            <a:r>
              <a:rPr lang="fr-FR" sz="2400" dirty="0" smtClean="0"/>
              <a:t> in the Pacific </a:t>
            </a:r>
            <a:r>
              <a:rPr lang="fr-FR" sz="2400" dirty="0" err="1" smtClean="0"/>
              <a:t>ocean</a:t>
            </a:r>
            <a:r>
              <a:rPr lang="fr-FR" sz="2400" dirty="0" smtClean="0"/>
              <a:t> (</a:t>
            </a:r>
            <a:r>
              <a:rPr lang="fr-FR" sz="2400" dirty="0" err="1" smtClean="0"/>
              <a:t>Micronesia</a:t>
            </a:r>
            <a:r>
              <a:rPr lang="fr-FR" sz="2400" dirty="0" smtClean="0"/>
              <a:t>, </a:t>
            </a:r>
            <a:r>
              <a:rPr lang="fr-FR" sz="2400" dirty="0" err="1" smtClean="0"/>
              <a:t>Polynesia</a:t>
            </a:r>
            <a:r>
              <a:rPr lang="fr-FR" sz="2400" dirty="0" smtClean="0"/>
              <a:t>…)</a:t>
            </a:r>
          </a:p>
          <a:p>
            <a:r>
              <a:rPr lang="fr-FR" sz="2400" dirty="0" smtClean="0"/>
              <a:t>       - </a:t>
            </a:r>
            <a:r>
              <a:rPr lang="fr-FR" sz="2400" dirty="0" err="1" smtClean="0"/>
              <a:t>identified</a:t>
            </a:r>
            <a:r>
              <a:rPr lang="fr-FR" sz="2400" dirty="0" smtClean="0"/>
              <a:t> in </a:t>
            </a:r>
            <a:r>
              <a:rPr lang="fr-FR" sz="2400" dirty="0" err="1" smtClean="0"/>
              <a:t>several</a:t>
            </a:r>
            <a:r>
              <a:rPr lang="fr-FR" sz="2400" dirty="0" smtClean="0"/>
              <a:t> </a:t>
            </a:r>
            <a:r>
              <a:rPr lang="fr-FR" sz="2400" dirty="0" err="1" smtClean="0"/>
              <a:t>African</a:t>
            </a:r>
            <a:r>
              <a:rPr lang="fr-FR" sz="2400" dirty="0" smtClean="0"/>
              <a:t> and Asian countries</a:t>
            </a:r>
          </a:p>
          <a:p>
            <a:r>
              <a:rPr lang="fr-FR" sz="2400" dirty="0" smtClean="0"/>
              <a:t>	 - </a:t>
            </a:r>
            <a:r>
              <a:rPr lang="fr-FR" sz="2400" dirty="0" err="1" smtClean="0"/>
              <a:t>causing</a:t>
            </a:r>
            <a:r>
              <a:rPr lang="fr-FR" sz="2400" dirty="0" smtClean="0"/>
              <a:t> a major </a:t>
            </a:r>
            <a:r>
              <a:rPr lang="fr-FR" sz="2400" dirty="0" err="1" smtClean="0"/>
              <a:t>outbreak</a:t>
            </a:r>
            <a:r>
              <a:rPr lang="fr-FR" sz="2400" dirty="0" smtClean="0"/>
              <a:t> in </a:t>
            </a:r>
            <a:r>
              <a:rPr lang="fr-FR" sz="2400" dirty="0" err="1" smtClean="0"/>
              <a:t>Brazil</a:t>
            </a:r>
            <a:r>
              <a:rPr lang="fr-FR" sz="2400" dirty="0" smtClean="0"/>
              <a:t>, and more </a:t>
            </a:r>
            <a:r>
              <a:rPr lang="fr-FR" sz="2400" dirty="0" err="1" smtClean="0"/>
              <a:t>largely</a:t>
            </a:r>
            <a:r>
              <a:rPr lang="fr-FR" sz="2400" dirty="0" smtClean="0"/>
              <a:t> in Latin </a:t>
            </a:r>
            <a:r>
              <a:rPr lang="fr-FR" sz="2400" dirty="0" err="1" smtClean="0"/>
              <a:t>America</a:t>
            </a:r>
            <a:r>
              <a:rPr lang="fr-FR" sz="2400" dirty="0" smtClean="0"/>
              <a:t> and </a:t>
            </a:r>
            <a:r>
              <a:rPr lang="fr-FR" sz="2400" dirty="0" err="1" smtClean="0"/>
              <a:t>Carribean</a:t>
            </a:r>
            <a:r>
              <a:rPr lang="fr-FR" sz="2400" dirty="0" smtClean="0"/>
              <a:t> </a:t>
            </a:r>
            <a:r>
              <a:rPr lang="fr-FR" sz="2400" dirty="0" err="1" smtClean="0"/>
              <a:t>since</a:t>
            </a:r>
            <a:r>
              <a:rPr lang="fr-FR" sz="2400" dirty="0" smtClean="0"/>
              <a:t> 2015</a:t>
            </a:r>
            <a:endParaRPr lang="fr-FR" sz="2400" dirty="0"/>
          </a:p>
          <a:p>
            <a:endParaRPr lang="fr-FR" sz="2800" dirty="0" smtClean="0"/>
          </a:p>
          <a:p>
            <a:r>
              <a:rPr lang="fr-FR" sz="2800" dirty="0" smtClean="0"/>
              <a:t>An international public </a:t>
            </a:r>
            <a:r>
              <a:rPr lang="fr-FR" sz="2800" dirty="0" err="1" smtClean="0"/>
              <a:t>health</a:t>
            </a:r>
            <a:r>
              <a:rPr lang="fr-FR" sz="2800" dirty="0" smtClean="0"/>
              <a:t> emergency </a:t>
            </a:r>
            <a:r>
              <a:rPr lang="fr-FR" sz="2800" dirty="0" err="1" smtClean="0"/>
              <a:t>was</a:t>
            </a:r>
            <a:r>
              <a:rPr lang="fr-FR" sz="2800" dirty="0" smtClean="0"/>
              <a:t> </a:t>
            </a:r>
            <a:r>
              <a:rPr lang="fr-FR" sz="2800" dirty="0" err="1" smtClean="0"/>
              <a:t>declared</a:t>
            </a:r>
            <a:r>
              <a:rPr lang="fr-FR" sz="2800" dirty="0" smtClean="0"/>
              <a:t> in 2016, </a:t>
            </a:r>
            <a:r>
              <a:rPr lang="fr-FR" sz="2800" dirty="0" err="1" smtClean="0"/>
              <a:t>related</a:t>
            </a:r>
            <a:r>
              <a:rPr lang="fr-FR" sz="2800" dirty="0" smtClean="0"/>
              <a:t> to the description of </a:t>
            </a:r>
            <a:r>
              <a:rPr lang="fr-FR" sz="2800" dirty="0" err="1" smtClean="0"/>
              <a:t>neurological</a:t>
            </a:r>
            <a:r>
              <a:rPr lang="fr-FR" sz="2800" dirty="0" smtClean="0"/>
              <a:t> </a:t>
            </a:r>
            <a:r>
              <a:rPr lang="fr-FR" sz="2800" dirty="0" err="1" smtClean="0"/>
              <a:t>defects</a:t>
            </a:r>
            <a:r>
              <a:rPr lang="fr-FR" sz="2800" dirty="0" smtClean="0"/>
              <a:t> in </a:t>
            </a:r>
            <a:r>
              <a:rPr lang="fr-FR" sz="2800" dirty="0" err="1" smtClean="0"/>
              <a:t>newborns</a:t>
            </a:r>
            <a:r>
              <a:rPr lang="fr-FR" sz="2800" dirty="0" smtClean="0"/>
              <a:t> (</a:t>
            </a:r>
            <a:r>
              <a:rPr lang="fr-FR" sz="2800" dirty="0" err="1" smtClean="0"/>
              <a:t>microcephaly</a:t>
            </a:r>
            <a:r>
              <a:rPr lang="fr-FR" sz="2800" dirty="0" smtClean="0"/>
              <a:t>) </a:t>
            </a:r>
            <a:r>
              <a:rPr lang="fr-FR" sz="2800" dirty="0" err="1" smtClean="0"/>
              <a:t>associated</a:t>
            </a:r>
            <a:r>
              <a:rPr lang="fr-FR" sz="2800" dirty="0" smtClean="0"/>
              <a:t> </a:t>
            </a:r>
            <a:r>
              <a:rPr lang="fr-FR" sz="2800" dirty="0" err="1" smtClean="0"/>
              <a:t>with</a:t>
            </a:r>
            <a:r>
              <a:rPr lang="fr-FR" sz="2800" dirty="0" smtClean="0"/>
              <a:t> </a:t>
            </a:r>
            <a:r>
              <a:rPr lang="fr-FR" sz="2800" dirty="0" err="1" smtClean="0"/>
              <a:t>Zika</a:t>
            </a:r>
            <a:r>
              <a:rPr lang="fr-FR" sz="2800" dirty="0" smtClean="0"/>
              <a:t> infection </a:t>
            </a:r>
            <a:r>
              <a:rPr lang="fr-FR" sz="2800" dirty="0" err="1" smtClean="0"/>
              <a:t>during</a:t>
            </a:r>
            <a:r>
              <a:rPr lang="fr-FR" sz="2800" dirty="0" smtClean="0"/>
              <a:t> </a:t>
            </a:r>
            <a:r>
              <a:rPr lang="fr-FR" sz="2800" dirty="0" err="1" smtClean="0"/>
              <a:t>pregnancy</a:t>
            </a:r>
            <a:r>
              <a:rPr lang="fr-FR" sz="2800" dirty="0" smtClean="0"/>
              <a:t>.</a:t>
            </a:r>
            <a:endParaRPr lang="fr-FR" sz="2800" dirty="0"/>
          </a:p>
        </p:txBody>
      </p:sp>
    </p:spTree>
    <p:extLst>
      <p:ext uri="{BB962C8B-B14F-4D97-AF65-F5344CB8AC3E}">
        <p14:creationId xmlns:p14="http://schemas.microsoft.com/office/powerpoint/2010/main" val="946998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05732"/>
          </a:xfrm>
        </p:spPr>
        <p:txBody>
          <a:bodyPr>
            <a:normAutofit fontScale="90000"/>
          </a:bodyPr>
          <a:lstStyle/>
          <a:p>
            <a:r>
              <a:rPr lang="fr-FR" b="1" dirty="0" err="1" smtClean="0"/>
              <a:t>Context</a:t>
            </a:r>
            <a:endParaRPr lang="en-US" b="1" dirty="0"/>
          </a:p>
        </p:txBody>
      </p:sp>
      <p:sp>
        <p:nvSpPr>
          <p:cNvPr id="3" name="TextBox 2"/>
          <p:cNvSpPr txBox="1"/>
          <p:nvPr/>
        </p:nvSpPr>
        <p:spPr>
          <a:xfrm>
            <a:off x="838200" y="1010093"/>
            <a:ext cx="10515601" cy="6309420"/>
          </a:xfrm>
          <a:prstGeom prst="rect">
            <a:avLst/>
          </a:prstGeom>
          <a:noFill/>
        </p:spPr>
        <p:txBody>
          <a:bodyPr wrap="square" rtlCol="0">
            <a:spAutoFit/>
          </a:bodyPr>
          <a:lstStyle/>
          <a:p>
            <a:pPr marL="457200" indent="-457200">
              <a:buFont typeface="Arial" panose="020B0604020202020204" pitchFamily="34" charset="0"/>
              <a:buChar char="•"/>
            </a:pPr>
            <a:r>
              <a:rPr lang="fr-FR" sz="2800" dirty="0" err="1" smtClean="0"/>
              <a:t>Recent</a:t>
            </a:r>
            <a:r>
              <a:rPr lang="fr-FR" sz="2800" dirty="0" smtClean="0"/>
              <a:t> spread of the virus </a:t>
            </a:r>
            <a:r>
              <a:rPr lang="fr-FR" sz="2800" dirty="0" err="1" smtClean="0"/>
              <a:t>since</a:t>
            </a:r>
            <a:r>
              <a:rPr lang="fr-FR" sz="2800" dirty="0" smtClean="0"/>
              <a:t> 2010:</a:t>
            </a:r>
          </a:p>
          <a:p>
            <a:r>
              <a:rPr lang="fr-FR" sz="2800" dirty="0"/>
              <a:t>	</a:t>
            </a:r>
            <a:r>
              <a:rPr lang="fr-FR" sz="2800" dirty="0" smtClean="0"/>
              <a:t> - </a:t>
            </a:r>
            <a:r>
              <a:rPr lang="fr-FR" sz="2400" dirty="0" err="1" smtClean="0"/>
              <a:t>reported</a:t>
            </a:r>
            <a:r>
              <a:rPr lang="fr-FR" sz="2400" dirty="0" smtClean="0"/>
              <a:t> to cause </a:t>
            </a:r>
            <a:r>
              <a:rPr lang="fr-FR" sz="2400" dirty="0" err="1" smtClean="0"/>
              <a:t>outbreaks</a:t>
            </a:r>
            <a:r>
              <a:rPr lang="fr-FR" sz="2400" dirty="0" smtClean="0"/>
              <a:t> in </a:t>
            </a:r>
            <a:r>
              <a:rPr lang="fr-FR" sz="2400" dirty="0" err="1" smtClean="0"/>
              <a:t>several</a:t>
            </a:r>
            <a:r>
              <a:rPr lang="fr-FR" sz="2400" dirty="0" smtClean="0"/>
              <a:t> </a:t>
            </a:r>
            <a:r>
              <a:rPr lang="fr-FR" sz="2400" dirty="0" err="1" smtClean="0"/>
              <a:t>islands</a:t>
            </a:r>
            <a:r>
              <a:rPr lang="fr-FR" sz="2400" dirty="0" smtClean="0"/>
              <a:t> in the Pacific </a:t>
            </a:r>
            <a:r>
              <a:rPr lang="fr-FR" sz="2400" dirty="0" err="1" smtClean="0"/>
              <a:t>ocean</a:t>
            </a:r>
            <a:r>
              <a:rPr lang="fr-FR" sz="2400" dirty="0" smtClean="0"/>
              <a:t> (</a:t>
            </a:r>
            <a:r>
              <a:rPr lang="fr-FR" sz="2400" dirty="0" err="1" smtClean="0"/>
              <a:t>Micronesia</a:t>
            </a:r>
            <a:r>
              <a:rPr lang="fr-FR" sz="2400" dirty="0" smtClean="0"/>
              <a:t>, </a:t>
            </a:r>
            <a:r>
              <a:rPr lang="fr-FR" sz="2400" dirty="0" err="1" smtClean="0"/>
              <a:t>Polynesia</a:t>
            </a:r>
            <a:r>
              <a:rPr lang="fr-FR" sz="2400" dirty="0" smtClean="0"/>
              <a:t>…)</a:t>
            </a:r>
          </a:p>
          <a:p>
            <a:r>
              <a:rPr lang="fr-FR" sz="2400" dirty="0"/>
              <a:t>	</a:t>
            </a:r>
            <a:r>
              <a:rPr lang="fr-FR" sz="2400" dirty="0" smtClean="0"/>
              <a:t> - </a:t>
            </a:r>
            <a:r>
              <a:rPr lang="fr-FR" sz="2400" dirty="0" err="1" smtClean="0"/>
              <a:t>identified</a:t>
            </a:r>
            <a:r>
              <a:rPr lang="fr-FR" sz="2400" dirty="0" smtClean="0"/>
              <a:t> in </a:t>
            </a:r>
            <a:r>
              <a:rPr lang="fr-FR" sz="2400" dirty="0" err="1" smtClean="0"/>
              <a:t>several</a:t>
            </a:r>
            <a:r>
              <a:rPr lang="fr-FR" sz="2400" dirty="0" smtClean="0"/>
              <a:t> </a:t>
            </a:r>
            <a:r>
              <a:rPr lang="fr-FR" sz="2400" dirty="0" err="1" smtClean="0"/>
              <a:t>African</a:t>
            </a:r>
            <a:r>
              <a:rPr lang="fr-FR" sz="2400" dirty="0" smtClean="0"/>
              <a:t> and Asian countries</a:t>
            </a:r>
          </a:p>
          <a:p>
            <a:r>
              <a:rPr lang="fr-FR" sz="2400" dirty="0" smtClean="0"/>
              <a:t>	 - </a:t>
            </a:r>
            <a:r>
              <a:rPr lang="fr-FR" sz="2400" dirty="0" err="1" smtClean="0"/>
              <a:t>causing</a:t>
            </a:r>
            <a:r>
              <a:rPr lang="fr-FR" sz="2400" dirty="0" smtClean="0"/>
              <a:t> a major </a:t>
            </a:r>
            <a:r>
              <a:rPr lang="fr-FR" sz="2400" dirty="0" err="1" smtClean="0"/>
              <a:t>outbreak</a:t>
            </a:r>
            <a:r>
              <a:rPr lang="fr-FR" sz="2400" dirty="0" smtClean="0"/>
              <a:t> in </a:t>
            </a:r>
            <a:r>
              <a:rPr lang="fr-FR" sz="2400" dirty="0" err="1" smtClean="0"/>
              <a:t>Brazil</a:t>
            </a:r>
            <a:r>
              <a:rPr lang="fr-FR" sz="2400" dirty="0" smtClean="0"/>
              <a:t>, and more </a:t>
            </a:r>
            <a:r>
              <a:rPr lang="fr-FR" sz="2400" dirty="0" err="1" smtClean="0"/>
              <a:t>largely</a:t>
            </a:r>
            <a:r>
              <a:rPr lang="fr-FR" sz="2400" dirty="0" smtClean="0"/>
              <a:t> in Latin </a:t>
            </a:r>
            <a:r>
              <a:rPr lang="fr-FR" sz="2400" dirty="0" err="1" smtClean="0"/>
              <a:t>America</a:t>
            </a:r>
            <a:r>
              <a:rPr lang="fr-FR" sz="2400" dirty="0" smtClean="0"/>
              <a:t> and </a:t>
            </a:r>
            <a:r>
              <a:rPr lang="fr-FR" sz="2400" dirty="0" err="1" smtClean="0"/>
              <a:t>Carribean</a:t>
            </a:r>
            <a:r>
              <a:rPr lang="fr-FR" sz="2400" dirty="0" smtClean="0"/>
              <a:t> </a:t>
            </a:r>
            <a:r>
              <a:rPr lang="fr-FR" sz="2400" dirty="0" err="1" smtClean="0"/>
              <a:t>since</a:t>
            </a:r>
            <a:r>
              <a:rPr lang="fr-FR" sz="2400" dirty="0" smtClean="0"/>
              <a:t> 2015</a:t>
            </a:r>
            <a:endParaRPr lang="fr-FR" sz="2400" dirty="0"/>
          </a:p>
          <a:p>
            <a:endParaRPr lang="fr-FR" sz="2800" dirty="0" smtClean="0"/>
          </a:p>
          <a:p>
            <a:pPr marL="457200" indent="-457200">
              <a:buFont typeface="Arial" panose="020B0604020202020204" pitchFamily="34" charset="0"/>
              <a:buChar char="•"/>
            </a:pPr>
            <a:r>
              <a:rPr lang="fr-FR" sz="2800" dirty="0" smtClean="0"/>
              <a:t>An international public </a:t>
            </a:r>
            <a:r>
              <a:rPr lang="fr-FR" sz="2800" dirty="0" err="1" smtClean="0"/>
              <a:t>health</a:t>
            </a:r>
            <a:r>
              <a:rPr lang="fr-FR" sz="2800" dirty="0" smtClean="0"/>
              <a:t> emergency </a:t>
            </a:r>
            <a:r>
              <a:rPr lang="fr-FR" sz="2800" dirty="0" err="1" smtClean="0"/>
              <a:t>was</a:t>
            </a:r>
            <a:r>
              <a:rPr lang="fr-FR" sz="2800" dirty="0" smtClean="0"/>
              <a:t> </a:t>
            </a:r>
            <a:r>
              <a:rPr lang="fr-FR" sz="2800" dirty="0" err="1" smtClean="0"/>
              <a:t>declared</a:t>
            </a:r>
            <a:r>
              <a:rPr lang="fr-FR" sz="2800" dirty="0" smtClean="0"/>
              <a:t> in 2016 by WHO </a:t>
            </a:r>
            <a:r>
              <a:rPr lang="fr-FR" sz="2800" dirty="0" err="1" smtClean="0"/>
              <a:t>related</a:t>
            </a:r>
            <a:r>
              <a:rPr lang="fr-FR" sz="2800" dirty="0" smtClean="0"/>
              <a:t> to the description of </a:t>
            </a:r>
            <a:r>
              <a:rPr lang="fr-FR" sz="2800" dirty="0" err="1" smtClean="0"/>
              <a:t>neurological</a:t>
            </a:r>
            <a:r>
              <a:rPr lang="fr-FR" sz="2800" dirty="0" smtClean="0"/>
              <a:t> </a:t>
            </a:r>
            <a:r>
              <a:rPr lang="fr-FR" sz="2800" dirty="0" err="1" smtClean="0"/>
              <a:t>defects</a:t>
            </a:r>
            <a:r>
              <a:rPr lang="fr-FR" sz="2800" dirty="0" smtClean="0"/>
              <a:t> in </a:t>
            </a:r>
            <a:r>
              <a:rPr lang="fr-FR" sz="2800" dirty="0" err="1" smtClean="0"/>
              <a:t>newborns</a:t>
            </a:r>
            <a:r>
              <a:rPr lang="fr-FR" sz="2800" dirty="0" smtClean="0"/>
              <a:t> (</a:t>
            </a:r>
            <a:r>
              <a:rPr lang="fr-FR" sz="2800" dirty="0" err="1" smtClean="0"/>
              <a:t>microcephaly</a:t>
            </a:r>
            <a:r>
              <a:rPr lang="fr-FR" sz="2800" dirty="0" smtClean="0"/>
              <a:t>) </a:t>
            </a:r>
            <a:r>
              <a:rPr lang="fr-FR" sz="2800" dirty="0" err="1" smtClean="0"/>
              <a:t>associated</a:t>
            </a:r>
            <a:r>
              <a:rPr lang="fr-FR" sz="2800" dirty="0" smtClean="0"/>
              <a:t> </a:t>
            </a:r>
            <a:r>
              <a:rPr lang="fr-FR" sz="2800" dirty="0" err="1" smtClean="0"/>
              <a:t>with</a:t>
            </a:r>
            <a:r>
              <a:rPr lang="fr-FR" sz="2800" dirty="0" smtClean="0"/>
              <a:t> </a:t>
            </a:r>
            <a:r>
              <a:rPr lang="fr-FR" sz="2800" dirty="0" err="1" smtClean="0"/>
              <a:t>Zika</a:t>
            </a:r>
            <a:r>
              <a:rPr lang="fr-FR" sz="2800" dirty="0" smtClean="0"/>
              <a:t> infection </a:t>
            </a:r>
            <a:r>
              <a:rPr lang="fr-FR" sz="2800" dirty="0" err="1" smtClean="0"/>
              <a:t>during</a:t>
            </a:r>
            <a:r>
              <a:rPr lang="fr-FR" sz="2800" dirty="0" smtClean="0"/>
              <a:t> </a:t>
            </a:r>
            <a:r>
              <a:rPr lang="fr-FR" sz="2800" dirty="0" err="1" smtClean="0"/>
              <a:t>pregnancy</a:t>
            </a:r>
            <a:endParaRPr lang="fr-FR" sz="2800" dirty="0" smtClean="0"/>
          </a:p>
          <a:p>
            <a:endParaRPr lang="fr-FR" sz="2800" dirty="0"/>
          </a:p>
          <a:p>
            <a:pPr marL="457200" indent="-457200">
              <a:buFont typeface="Arial" panose="020B0604020202020204" pitchFamily="34" charset="0"/>
              <a:buChar char="•"/>
            </a:pPr>
            <a:r>
              <a:rPr lang="fr-FR" sz="2800" dirty="0" err="1"/>
              <a:t>Before</a:t>
            </a:r>
            <a:r>
              <a:rPr lang="fr-FR" sz="2800" dirty="0"/>
              <a:t> 2015, </a:t>
            </a:r>
            <a:r>
              <a:rPr lang="fr-FR" sz="2800" dirty="0" err="1"/>
              <a:t>almost</a:t>
            </a:r>
            <a:r>
              <a:rPr lang="fr-FR" sz="2800" dirty="0"/>
              <a:t> </a:t>
            </a:r>
            <a:r>
              <a:rPr lang="fr-FR" sz="2800" dirty="0" err="1"/>
              <a:t>nothing</a:t>
            </a:r>
            <a:r>
              <a:rPr lang="fr-FR" sz="2800" dirty="0"/>
              <a:t> </a:t>
            </a:r>
            <a:r>
              <a:rPr lang="fr-FR" sz="2800" dirty="0" err="1"/>
              <a:t>was</a:t>
            </a:r>
            <a:r>
              <a:rPr lang="fr-FR" sz="2800" dirty="0"/>
              <a:t> </a:t>
            </a:r>
            <a:r>
              <a:rPr lang="fr-FR" sz="2800" dirty="0" err="1"/>
              <a:t>known</a:t>
            </a:r>
            <a:r>
              <a:rPr lang="fr-FR" sz="2800" dirty="0"/>
              <a:t> or </a:t>
            </a:r>
            <a:r>
              <a:rPr lang="fr-FR" sz="2800" dirty="0" err="1"/>
              <a:t>reported</a:t>
            </a:r>
            <a:r>
              <a:rPr lang="fr-FR" sz="2800" dirty="0"/>
              <a:t> on </a:t>
            </a:r>
            <a:r>
              <a:rPr lang="fr-FR" sz="2800" dirty="0" err="1"/>
              <a:t>Zika</a:t>
            </a:r>
            <a:r>
              <a:rPr lang="fr-FR" sz="2800" dirty="0"/>
              <a:t> virus and the </a:t>
            </a:r>
            <a:r>
              <a:rPr lang="fr-FR" sz="2800" dirty="0" err="1"/>
              <a:t>consequences</a:t>
            </a:r>
            <a:r>
              <a:rPr lang="fr-FR" sz="2800" dirty="0"/>
              <a:t> of infection </a:t>
            </a:r>
            <a:r>
              <a:rPr lang="fr-FR" sz="2800" dirty="0" err="1"/>
              <a:t>during</a:t>
            </a:r>
            <a:r>
              <a:rPr lang="fr-FR" sz="2800" dirty="0"/>
              <a:t> </a:t>
            </a:r>
            <a:r>
              <a:rPr lang="fr-FR" sz="2800" dirty="0" err="1"/>
              <a:t>pregnancy</a:t>
            </a:r>
            <a:r>
              <a:rPr lang="fr-FR" sz="2800" dirty="0"/>
              <a:t> on central </a:t>
            </a:r>
            <a:r>
              <a:rPr lang="fr-FR" sz="2800" dirty="0" err="1"/>
              <a:t>nervous</a:t>
            </a:r>
            <a:r>
              <a:rPr lang="fr-FR" sz="2800" dirty="0"/>
              <a:t> system.</a:t>
            </a:r>
          </a:p>
          <a:p>
            <a:pPr marL="457200" indent="-457200">
              <a:buFont typeface="Arial" panose="020B0604020202020204" pitchFamily="34" charset="0"/>
              <a:buChar char="•"/>
            </a:pPr>
            <a:endParaRPr lang="fr-FR" sz="2800" dirty="0"/>
          </a:p>
        </p:txBody>
      </p:sp>
    </p:spTree>
    <p:extLst>
      <p:ext uri="{BB962C8B-B14F-4D97-AF65-F5344CB8AC3E}">
        <p14:creationId xmlns:p14="http://schemas.microsoft.com/office/powerpoint/2010/main" val="1321894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05732"/>
          </a:xfrm>
        </p:spPr>
        <p:txBody>
          <a:bodyPr>
            <a:normAutofit fontScale="90000"/>
          </a:bodyPr>
          <a:lstStyle/>
          <a:p>
            <a:r>
              <a:rPr lang="fr-FR" b="1" dirty="0" err="1" smtClean="0"/>
              <a:t>Zika</a:t>
            </a:r>
            <a:r>
              <a:rPr lang="fr-FR" b="1" dirty="0" smtClean="0"/>
              <a:t>: </a:t>
            </a:r>
            <a:r>
              <a:rPr lang="fr-FR" b="1" dirty="0" err="1" smtClean="0"/>
              <a:t>What</a:t>
            </a:r>
            <a:r>
              <a:rPr lang="fr-FR" b="1" dirty="0" smtClean="0"/>
              <a:t> </a:t>
            </a:r>
            <a:r>
              <a:rPr lang="fr-FR" b="1" dirty="0" err="1" smtClean="0"/>
              <a:t>is</a:t>
            </a:r>
            <a:r>
              <a:rPr lang="fr-FR" b="1" dirty="0" smtClean="0"/>
              <a:t> </a:t>
            </a:r>
            <a:r>
              <a:rPr lang="fr-FR" b="1" dirty="0" err="1" smtClean="0"/>
              <a:t>known</a:t>
            </a:r>
            <a:r>
              <a:rPr lang="fr-FR" b="1" dirty="0" smtClean="0"/>
              <a:t> </a:t>
            </a:r>
            <a:r>
              <a:rPr lang="fr-FR" b="1" dirty="0" err="1" smtClean="0"/>
              <a:t>so</a:t>
            </a:r>
            <a:r>
              <a:rPr lang="fr-FR" b="1" dirty="0" smtClean="0"/>
              <a:t> far…</a:t>
            </a:r>
            <a:endParaRPr lang="en-US" b="1" dirty="0"/>
          </a:p>
        </p:txBody>
      </p:sp>
      <p:sp>
        <p:nvSpPr>
          <p:cNvPr id="4" name="Rectangle 3"/>
          <p:cNvSpPr/>
          <p:nvPr/>
        </p:nvSpPr>
        <p:spPr>
          <a:xfrm>
            <a:off x="665559" y="1284834"/>
            <a:ext cx="11034943" cy="5262979"/>
          </a:xfrm>
          <a:prstGeom prst="rect">
            <a:avLst/>
          </a:prstGeom>
          <a:solidFill>
            <a:schemeClr val="bg1">
              <a:lumMod val="95000"/>
            </a:schemeClr>
          </a:solidFill>
          <a:ln>
            <a:solidFill>
              <a:schemeClr val="tx1"/>
            </a:solidFill>
          </a:ln>
        </p:spPr>
        <p:txBody>
          <a:bodyPr wrap="square">
            <a:spAutoFit/>
          </a:bodyPr>
          <a:lstStyle/>
          <a:p>
            <a:pPr>
              <a:lnSpc>
                <a:spcPct val="150000"/>
              </a:lnSpc>
            </a:pPr>
            <a:r>
              <a:rPr lang="fr-FR" sz="2800" b="1" u="sng" dirty="0" err="1" smtClean="0"/>
              <a:t>Zika</a:t>
            </a:r>
            <a:r>
              <a:rPr lang="fr-FR" sz="2800" b="1" u="sng" dirty="0" smtClean="0"/>
              <a:t> virus</a:t>
            </a:r>
            <a:r>
              <a:rPr lang="fr-FR" sz="2800" b="1" u="sng" dirty="0"/>
              <a:t> </a:t>
            </a:r>
            <a:r>
              <a:rPr lang="fr-FR" sz="2800" b="1" u="sng" dirty="0" err="1" smtClean="0"/>
              <a:t>literature</a:t>
            </a:r>
            <a:r>
              <a:rPr lang="fr-FR" sz="2800" b="1" u="sng" dirty="0" smtClean="0"/>
              <a:t> </a:t>
            </a:r>
            <a:r>
              <a:rPr lang="fr-FR" sz="2800" b="1" u="sng" dirty="0" err="1" smtClean="0"/>
              <a:t>search</a:t>
            </a:r>
            <a:r>
              <a:rPr lang="fr-FR" sz="2800" b="1" u="sng" dirty="0" smtClean="0"/>
              <a:t> in </a:t>
            </a:r>
            <a:r>
              <a:rPr lang="fr-FR" sz="2800" b="1" u="sng" dirty="0" err="1" smtClean="0"/>
              <a:t>Pubmed</a:t>
            </a:r>
            <a:r>
              <a:rPr lang="fr-FR" sz="2800" b="1" u="sng" dirty="0" smtClean="0"/>
              <a:t>: </a:t>
            </a:r>
          </a:p>
          <a:p>
            <a:pPr>
              <a:lnSpc>
                <a:spcPct val="150000"/>
              </a:lnSpc>
            </a:pPr>
            <a:r>
              <a:rPr lang="fr-FR" sz="2800" dirty="0" smtClean="0"/>
              <a:t>	- 50 articles </a:t>
            </a:r>
            <a:r>
              <a:rPr lang="fr-FR" sz="2800" dirty="0" err="1" smtClean="0"/>
              <a:t>between</a:t>
            </a:r>
            <a:r>
              <a:rPr lang="fr-FR" sz="2800" dirty="0" smtClean="0"/>
              <a:t> 1948 and 2010 (1 report of CNS infection in </a:t>
            </a:r>
            <a:r>
              <a:rPr lang="fr-FR" sz="2800" dirty="0" err="1" smtClean="0"/>
              <a:t>mice</a:t>
            </a:r>
            <a:r>
              <a:rPr lang="fr-FR" sz="2800" dirty="0" smtClean="0"/>
              <a:t>)</a:t>
            </a:r>
          </a:p>
          <a:p>
            <a:pPr>
              <a:lnSpc>
                <a:spcPct val="150000"/>
              </a:lnSpc>
            </a:pPr>
            <a:r>
              <a:rPr lang="fr-FR" sz="2800" dirty="0" smtClean="0"/>
              <a:t>	- </a:t>
            </a:r>
            <a:r>
              <a:rPr lang="fr-FR" sz="2800" dirty="0" err="1"/>
              <a:t>O</a:t>
            </a:r>
            <a:r>
              <a:rPr lang="fr-FR" sz="2800" dirty="0" err="1" smtClean="0"/>
              <a:t>nly</a:t>
            </a:r>
            <a:r>
              <a:rPr lang="fr-FR" sz="2800" dirty="0" smtClean="0"/>
              <a:t> </a:t>
            </a:r>
            <a:r>
              <a:rPr lang="fr-FR" sz="2800" dirty="0"/>
              <a:t>13 cases </a:t>
            </a:r>
            <a:r>
              <a:rPr lang="fr-FR" sz="2800" dirty="0" err="1"/>
              <a:t>reported</a:t>
            </a:r>
            <a:r>
              <a:rPr lang="fr-FR" sz="2800" dirty="0"/>
              <a:t> </a:t>
            </a:r>
            <a:r>
              <a:rPr lang="fr-FR" sz="2800" dirty="0" err="1"/>
              <a:t>until</a:t>
            </a:r>
            <a:r>
              <a:rPr lang="fr-FR" sz="2800" dirty="0"/>
              <a:t> </a:t>
            </a:r>
            <a:r>
              <a:rPr lang="fr-FR" sz="2800" dirty="0" smtClean="0"/>
              <a:t>2007</a:t>
            </a:r>
          </a:p>
          <a:p>
            <a:pPr>
              <a:lnSpc>
                <a:spcPct val="150000"/>
              </a:lnSpc>
            </a:pPr>
            <a:r>
              <a:rPr lang="fr-FR" sz="2800" dirty="0" smtClean="0"/>
              <a:t>	- 70 articles </a:t>
            </a:r>
            <a:r>
              <a:rPr lang="fr-FR" sz="2800" dirty="0" err="1" smtClean="0"/>
              <a:t>between</a:t>
            </a:r>
            <a:r>
              <a:rPr lang="fr-FR" sz="2800" dirty="0" smtClean="0"/>
              <a:t> 2010 and 2015 (10 articles </a:t>
            </a:r>
            <a:r>
              <a:rPr lang="fr-FR" sz="2800" dirty="0" err="1" smtClean="0"/>
              <a:t>with</a:t>
            </a:r>
            <a:r>
              <a:rPr lang="fr-FR" sz="2800" dirty="0" smtClean="0"/>
              <a:t> keywords </a:t>
            </a:r>
            <a:r>
              <a:rPr lang="fr-FR" sz="2800" dirty="0" err="1" smtClean="0"/>
              <a:t>neurologic</a:t>
            </a:r>
            <a:r>
              <a:rPr lang="fr-FR" sz="2800" dirty="0" smtClean="0"/>
              <a:t>/</a:t>
            </a:r>
            <a:r>
              <a:rPr lang="fr-FR" sz="2800" dirty="0" err="1" smtClean="0"/>
              <a:t>nervous</a:t>
            </a:r>
            <a:r>
              <a:rPr lang="fr-FR" sz="2800" dirty="0" smtClean="0"/>
              <a:t>/</a:t>
            </a:r>
            <a:r>
              <a:rPr lang="fr-FR" sz="2800" dirty="0" err="1" smtClean="0"/>
              <a:t>microcephaly</a:t>
            </a:r>
            <a:r>
              <a:rPr lang="fr-FR" sz="2800" dirty="0" smtClean="0"/>
              <a:t>/</a:t>
            </a:r>
            <a:r>
              <a:rPr lang="fr-FR" sz="2800" dirty="0" err="1" smtClean="0"/>
              <a:t>guillain</a:t>
            </a:r>
            <a:r>
              <a:rPr lang="fr-FR" sz="2800" dirty="0" smtClean="0"/>
              <a:t>)</a:t>
            </a:r>
          </a:p>
          <a:p>
            <a:pPr>
              <a:lnSpc>
                <a:spcPct val="150000"/>
              </a:lnSpc>
            </a:pPr>
            <a:r>
              <a:rPr lang="fr-FR" sz="2800" dirty="0" smtClean="0"/>
              <a:t>	- 1130 articles </a:t>
            </a:r>
            <a:r>
              <a:rPr lang="fr-FR" sz="2800" dirty="0" err="1" smtClean="0"/>
              <a:t>since</a:t>
            </a:r>
            <a:r>
              <a:rPr lang="fr-FR" sz="2800" dirty="0" smtClean="0"/>
              <a:t> </a:t>
            </a:r>
            <a:r>
              <a:rPr lang="fr-FR" sz="2800" dirty="0" err="1" smtClean="0"/>
              <a:t>January</a:t>
            </a:r>
            <a:r>
              <a:rPr lang="fr-FR" sz="2800" dirty="0" smtClean="0"/>
              <a:t> 2016 (468 articles </a:t>
            </a:r>
            <a:r>
              <a:rPr lang="fr-FR" sz="2800" dirty="0" err="1" smtClean="0"/>
              <a:t>with</a:t>
            </a:r>
            <a:r>
              <a:rPr lang="fr-FR" sz="2800" dirty="0" smtClean="0"/>
              <a:t> keywords </a:t>
            </a:r>
            <a:r>
              <a:rPr lang="fr-FR" sz="2800" dirty="0" err="1" smtClean="0"/>
              <a:t>neurologic</a:t>
            </a:r>
            <a:r>
              <a:rPr lang="fr-FR" sz="2800" dirty="0" smtClean="0"/>
              <a:t>/</a:t>
            </a:r>
            <a:r>
              <a:rPr lang="fr-FR" sz="2800" dirty="0" err="1" smtClean="0"/>
              <a:t>nervous</a:t>
            </a:r>
            <a:r>
              <a:rPr lang="fr-FR" sz="2800" dirty="0" smtClean="0"/>
              <a:t>/</a:t>
            </a:r>
            <a:r>
              <a:rPr lang="fr-FR" sz="2800" dirty="0" err="1" smtClean="0"/>
              <a:t>microcephaly</a:t>
            </a:r>
            <a:r>
              <a:rPr lang="fr-FR" sz="2800" dirty="0" smtClean="0"/>
              <a:t>/</a:t>
            </a:r>
            <a:r>
              <a:rPr lang="fr-FR" sz="2800" dirty="0" err="1" smtClean="0"/>
              <a:t>guillain</a:t>
            </a:r>
            <a:r>
              <a:rPr lang="fr-FR" sz="2800" dirty="0" smtClean="0"/>
              <a:t>)</a:t>
            </a:r>
          </a:p>
        </p:txBody>
      </p:sp>
    </p:spTree>
    <p:extLst>
      <p:ext uri="{BB962C8B-B14F-4D97-AF65-F5344CB8AC3E}">
        <p14:creationId xmlns:p14="http://schemas.microsoft.com/office/powerpoint/2010/main" val="2463798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616" y="429134"/>
            <a:ext cx="10515600" cy="505732"/>
          </a:xfrm>
        </p:spPr>
        <p:txBody>
          <a:bodyPr>
            <a:normAutofit fontScale="90000"/>
          </a:bodyPr>
          <a:lstStyle/>
          <a:p>
            <a:r>
              <a:rPr lang="fr-FR" b="1" dirty="0" smtClean="0"/>
              <a:t>Question</a:t>
            </a:r>
            <a:endParaRPr lang="en-US" b="1" dirty="0"/>
          </a:p>
        </p:txBody>
      </p:sp>
      <p:sp>
        <p:nvSpPr>
          <p:cNvPr id="5" name="TextBox 4"/>
          <p:cNvSpPr txBox="1"/>
          <p:nvPr/>
        </p:nvSpPr>
        <p:spPr>
          <a:xfrm>
            <a:off x="666935" y="1489997"/>
            <a:ext cx="10686865" cy="1077218"/>
          </a:xfrm>
          <a:prstGeom prst="rect">
            <a:avLst/>
          </a:prstGeom>
          <a:noFill/>
        </p:spPr>
        <p:txBody>
          <a:bodyPr wrap="square" rtlCol="0">
            <a:spAutoFit/>
          </a:bodyPr>
          <a:lstStyle/>
          <a:p>
            <a:r>
              <a:rPr lang="fr-FR" sz="3200" b="1" dirty="0" smtClean="0">
                <a:solidFill>
                  <a:srgbClr val="FF0000"/>
                </a:solidFill>
              </a:rPr>
              <a:t>Is </a:t>
            </a:r>
            <a:r>
              <a:rPr lang="fr-FR" sz="3200" b="1" dirty="0" err="1" smtClean="0">
                <a:solidFill>
                  <a:srgbClr val="FF0000"/>
                </a:solidFill>
              </a:rPr>
              <a:t>Zika</a:t>
            </a:r>
            <a:r>
              <a:rPr lang="fr-FR" sz="3200" b="1" dirty="0" smtClean="0">
                <a:solidFill>
                  <a:srgbClr val="FF0000"/>
                </a:solidFill>
              </a:rPr>
              <a:t> virus infection of the </a:t>
            </a:r>
            <a:r>
              <a:rPr lang="fr-FR" sz="3200" b="1" dirty="0" err="1" smtClean="0">
                <a:solidFill>
                  <a:srgbClr val="FF0000"/>
                </a:solidFill>
              </a:rPr>
              <a:t>mother</a:t>
            </a:r>
            <a:r>
              <a:rPr lang="fr-FR" sz="3200" b="1" dirty="0" smtClean="0">
                <a:solidFill>
                  <a:srgbClr val="FF0000"/>
                </a:solidFill>
              </a:rPr>
              <a:t> </a:t>
            </a:r>
            <a:r>
              <a:rPr lang="fr-FR" sz="3200" b="1" dirty="0" err="1" smtClean="0">
                <a:solidFill>
                  <a:srgbClr val="FF0000"/>
                </a:solidFill>
              </a:rPr>
              <a:t>during</a:t>
            </a:r>
            <a:r>
              <a:rPr lang="fr-FR" sz="3200" b="1" dirty="0" smtClean="0">
                <a:solidFill>
                  <a:srgbClr val="FF0000"/>
                </a:solidFill>
              </a:rPr>
              <a:t> </a:t>
            </a:r>
            <a:r>
              <a:rPr lang="fr-FR" sz="3200" b="1" dirty="0" err="1" smtClean="0">
                <a:solidFill>
                  <a:srgbClr val="FF0000"/>
                </a:solidFill>
              </a:rPr>
              <a:t>pregnancy</a:t>
            </a:r>
            <a:r>
              <a:rPr lang="fr-FR" sz="3200" b="1" dirty="0" smtClean="0">
                <a:solidFill>
                  <a:srgbClr val="FF0000"/>
                </a:solidFill>
              </a:rPr>
              <a:t> </a:t>
            </a:r>
            <a:r>
              <a:rPr lang="fr-FR" sz="3200" b="1" dirty="0" err="1" smtClean="0">
                <a:solidFill>
                  <a:srgbClr val="FF0000"/>
                </a:solidFill>
              </a:rPr>
              <a:t>causing</a:t>
            </a:r>
            <a:r>
              <a:rPr lang="fr-FR" sz="3200" b="1" dirty="0" smtClean="0">
                <a:solidFill>
                  <a:srgbClr val="FF0000"/>
                </a:solidFill>
              </a:rPr>
              <a:t> </a:t>
            </a:r>
            <a:r>
              <a:rPr lang="fr-FR" sz="3200" b="1" dirty="0" err="1" smtClean="0">
                <a:solidFill>
                  <a:srgbClr val="FF0000"/>
                </a:solidFill>
              </a:rPr>
              <a:t>neurological</a:t>
            </a:r>
            <a:r>
              <a:rPr lang="fr-FR" sz="3200" b="1" dirty="0" smtClean="0">
                <a:solidFill>
                  <a:srgbClr val="FF0000"/>
                </a:solidFill>
              </a:rPr>
              <a:t> </a:t>
            </a:r>
            <a:r>
              <a:rPr lang="fr-FR" sz="3200" b="1" dirty="0" err="1" smtClean="0">
                <a:solidFill>
                  <a:srgbClr val="FF0000"/>
                </a:solidFill>
              </a:rPr>
              <a:t>defects</a:t>
            </a:r>
            <a:r>
              <a:rPr lang="fr-FR" sz="3200" b="1" dirty="0" smtClean="0">
                <a:solidFill>
                  <a:srgbClr val="FF0000"/>
                </a:solidFill>
              </a:rPr>
              <a:t> in </a:t>
            </a:r>
            <a:r>
              <a:rPr lang="fr-FR" sz="3200" b="1" dirty="0" err="1" smtClean="0">
                <a:solidFill>
                  <a:srgbClr val="FF0000"/>
                </a:solidFill>
              </a:rPr>
              <a:t>newborn</a:t>
            </a:r>
            <a:r>
              <a:rPr lang="fr-FR" sz="3200" b="1" dirty="0" smtClean="0">
                <a:solidFill>
                  <a:srgbClr val="FF0000"/>
                </a:solidFill>
              </a:rPr>
              <a:t> babies? </a:t>
            </a:r>
            <a:endParaRPr lang="fr-FR" sz="3200" dirty="0"/>
          </a:p>
        </p:txBody>
      </p:sp>
    </p:spTree>
    <p:extLst>
      <p:ext uri="{BB962C8B-B14F-4D97-AF65-F5344CB8AC3E}">
        <p14:creationId xmlns:p14="http://schemas.microsoft.com/office/powerpoint/2010/main" val="3104333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616" y="429134"/>
            <a:ext cx="10515600" cy="505732"/>
          </a:xfrm>
        </p:spPr>
        <p:txBody>
          <a:bodyPr>
            <a:normAutofit fontScale="90000"/>
          </a:bodyPr>
          <a:lstStyle/>
          <a:p>
            <a:r>
              <a:rPr lang="fr-FR" b="1" dirty="0" smtClean="0"/>
              <a:t>Question</a:t>
            </a:r>
            <a:endParaRPr lang="en-US" b="1" dirty="0"/>
          </a:p>
        </p:txBody>
      </p:sp>
      <p:sp>
        <p:nvSpPr>
          <p:cNvPr id="5" name="TextBox 4"/>
          <p:cNvSpPr txBox="1"/>
          <p:nvPr/>
        </p:nvSpPr>
        <p:spPr>
          <a:xfrm>
            <a:off x="666935" y="1489997"/>
            <a:ext cx="10686865" cy="1077218"/>
          </a:xfrm>
          <a:prstGeom prst="rect">
            <a:avLst/>
          </a:prstGeom>
          <a:noFill/>
        </p:spPr>
        <p:txBody>
          <a:bodyPr wrap="square" rtlCol="0">
            <a:spAutoFit/>
          </a:bodyPr>
          <a:lstStyle/>
          <a:p>
            <a:r>
              <a:rPr lang="fr-FR" sz="3200" b="1" dirty="0" smtClean="0">
                <a:solidFill>
                  <a:srgbClr val="FF0000"/>
                </a:solidFill>
              </a:rPr>
              <a:t>Is </a:t>
            </a:r>
            <a:r>
              <a:rPr lang="fr-FR" sz="3200" b="1" dirty="0" err="1" smtClean="0">
                <a:solidFill>
                  <a:srgbClr val="FF0000"/>
                </a:solidFill>
              </a:rPr>
              <a:t>Zika</a:t>
            </a:r>
            <a:r>
              <a:rPr lang="fr-FR" sz="3200" b="1" dirty="0" smtClean="0">
                <a:solidFill>
                  <a:srgbClr val="FF0000"/>
                </a:solidFill>
              </a:rPr>
              <a:t> virus infection of the </a:t>
            </a:r>
            <a:r>
              <a:rPr lang="fr-FR" sz="3200" b="1" dirty="0" err="1" smtClean="0">
                <a:solidFill>
                  <a:srgbClr val="FF0000"/>
                </a:solidFill>
              </a:rPr>
              <a:t>mother</a:t>
            </a:r>
            <a:r>
              <a:rPr lang="fr-FR" sz="3200" b="1" dirty="0" smtClean="0">
                <a:solidFill>
                  <a:srgbClr val="FF0000"/>
                </a:solidFill>
              </a:rPr>
              <a:t> </a:t>
            </a:r>
            <a:r>
              <a:rPr lang="fr-FR" sz="3200" b="1" dirty="0" err="1" smtClean="0">
                <a:solidFill>
                  <a:srgbClr val="FF0000"/>
                </a:solidFill>
              </a:rPr>
              <a:t>during</a:t>
            </a:r>
            <a:r>
              <a:rPr lang="fr-FR" sz="3200" b="1" dirty="0" smtClean="0">
                <a:solidFill>
                  <a:srgbClr val="FF0000"/>
                </a:solidFill>
              </a:rPr>
              <a:t> </a:t>
            </a:r>
            <a:r>
              <a:rPr lang="fr-FR" sz="3200" b="1" dirty="0" err="1" smtClean="0">
                <a:solidFill>
                  <a:srgbClr val="FF0000"/>
                </a:solidFill>
              </a:rPr>
              <a:t>pregnancy</a:t>
            </a:r>
            <a:r>
              <a:rPr lang="fr-FR" sz="3200" b="1" dirty="0" smtClean="0">
                <a:solidFill>
                  <a:srgbClr val="FF0000"/>
                </a:solidFill>
              </a:rPr>
              <a:t> </a:t>
            </a:r>
            <a:r>
              <a:rPr lang="fr-FR" sz="3200" b="1" dirty="0" err="1" smtClean="0">
                <a:solidFill>
                  <a:srgbClr val="FF0000"/>
                </a:solidFill>
              </a:rPr>
              <a:t>causing</a:t>
            </a:r>
            <a:r>
              <a:rPr lang="fr-FR" sz="3200" b="1" dirty="0" smtClean="0">
                <a:solidFill>
                  <a:srgbClr val="FF0000"/>
                </a:solidFill>
              </a:rPr>
              <a:t> </a:t>
            </a:r>
            <a:r>
              <a:rPr lang="fr-FR" sz="3200" b="1" dirty="0" err="1" smtClean="0">
                <a:solidFill>
                  <a:srgbClr val="FF0000"/>
                </a:solidFill>
              </a:rPr>
              <a:t>neurological</a:t>
            </a:r>
            <a:r>
              <a:rPr lang="fr-FR" sz="3200" b="1" dirty="0" smtClean="0">
                <a:solidFill>
                  <a:srgbClr val="FF0000"/>
                </a:solidFill>
              </a:rPr>
              <a:t> </a:t>
            </a:r>
            <a:r>
              <a:rPr lang="fr-FR" sz="3200" b="1" dirty="0" err="1" smtClean="0">
                <a:solidFill>
                  <a:srgbClr val="FF0000"/>
                </a:solidFill>
              </a:rPr>
              <a:t>defects</a:t>
            </a:r>
            <a:r>
              <a:rPr lang="fr-FR" sz="3200" b="1" dirty="0" smtClean="0">
                <a:solidFill>
                  <a:srgbClr val="FF0000"/>
                </a:solidFill>
              </a:rPr>
              <a:t> in </a:t>
            </a:r>
            <a:r>
              <a:rPr lang="fr-FR" sz="3200" b="1" dirty="0" err="1" smtClean="0">
                <a:solidFill>
                  <a:srgbClr val="FF0000"/>
                </a:solidFill>
              </a:rPr>
              <a:t>newborn</a:t>
            </a:r>
            <a:r>
              <a:rPr lang="fr-FR" sz="3200" b="1" dirty="0" smtClean="0">
                <a:solidFill>
                  <a:srgbClr val="FF0000"/>
                </a:solidFill>
              </a:rPr>
              <a:t> babies? </a:t>
            </a:r>
            <a:endParaRPr lang="fr-FR" sz="3200" dirty="0"/>
          </a:p>
        </p:txBody>
      </p:sp>
      <p:sp>
        <p:nvSpPr>
          <p:cNvPr id="3" name="TextBox 2"/>
          <p:cNvSpPr txBox="1"/>
          <p:nvPr/>
        </p:nvSpPr>
        <p:spPr>
          <a:xfrm>
            <a:off x="737616" y="3346704"/>
            <a:ext cx="10515600" cy="1938992"/>
          </a:xfrm>
          <a:prstGeom prst="rect">
            <a:avLst/>
          </a:prstGeom>
          <a:noFill/>
        </p:spPr>
        <p:txBody>
          <a:bodyPr wrap="square" rtlCol="0">
            <a:spAutoFit/>
          </a:bodyPr>
          <a:lstStyle/>
          <a:p>
            <a:r>
              <a:rPr lang="fr-FR" sz="2400" b="1" i="1" dirty="0"/>
              <a:t>This </a:t>
            </a:r>
            <a:r>
              <a:rPr lang="fr-FR" sz="2400" b="1" i="1" dirty="0" err="1"/>
              <a:t>example</a:t>
            </a:r>
            <a:r>
              <a:rPr lang="fr-FR" sz="2400" b="1" i="1" dirty="0"/>
              <a:t> </a:t>
            </a:r>
            <a:r>
              <a:rPr lang="fr-FR" sz="2400" b="1" i="1" dirty="0" err="1"/>
              <a:t>will</a:t>
            </a:r>
            <a:r>
              <a:rPr lang="fr-FR" sz="2400" b="1" i="1" dirty="0"/>
              <a:t> </a:t>
            </a:r>
            <a:r>
              <a:rPr lang="fr-FR" sz="2400" b="1" i="1" dirty="0" err="1"/>
              <a:t>provide</a:t>
            </a:r>
            <a:r>
              <a:rPr lang="fr-FR" sz="2400" b="1" i="1" dirty="0"/>
              <a:t> an insight of </a:t>
            </a:r>
            <a:r>
              <a:rPr lang="fr-FR" sz="2400" b="1" i="1" dirty="0" err="1"/>
              <a:t>epidemiological</a:t>
            </a:r>
            <a:r>
              <a:rPr lang="fr-FR" sz="2400" b="1" i="1" dirty="0"/>
              <a:t> </a:t>
            </a:r>
            <a:r>
              <a:rPr lang="fr-FR" sz="2400" b="1" i="1" dirty="0" err="1"/>
              <a:t>research</a:t>
            </a:r>
            <a:r>
              <a:rPr lang="fr-FR" sz="2400" b="1" i="1" dirty="0"/>
              <a:t> on </a:t>
            </a:r>
            <a:r>
              <a:rPr lang="fr-FR" sz="2400" b="1" i="1" dirty="0" err="1"/>
              <a:t>causality</a:t>
            </a:r>
            <a:r>
              <a:rPr lang="fr-FR" sz="2400" b="1" i="1" dirty="0"/>
              <a:t> </a:t>
            </a:r>
            <a:r>
              <a:rPr lang="fr-FR" sz="2400" b="1" i="1" dirty="0" err="1" smtClean="0"/>
              <a:t>progressing</a:t>
            </a:r>
            <a:r>
              <a:rPr lang="fr-FR" sz="2400" b="1" i="1" dirty="0" smtClean="0"/>
              <a:t> and </a:t>
            </a:r>
            <a:r>
              <a:rPr lang="fr-FR" sz="2400" b="1" i="1" dirty="0"/>
              <a:t>in an emergency </a:t>
            </a:r>
            <a:r>
              <a:rPr lang="fr-FR" sz="2400" b="1" i="1" dirty="0" err="1"/>
              <a:t>context</a:t>
            </a:r>
            <a:r>
              <a:rPr lang="fr-FR" sz="2400" b="1" i="1" dirty="0"/>
              <a:t>… </a:t>
            </a:r>
            <a:r>
              <a:rPr lang="fr-FR" sz="2400" b="1" i="1" dirty="0" err="1"/>
              <a:t>what</a:t>
            </a:r>
            <a:r>
              <a:rPr lang="fr-FR" sz="2400" b="1" i="1" dirty="0"/>
              <a:t> are the </a:t>
            </a:r>
            <a:r>
              <a:rPr lang="fr-FR" sz="2400" b="1" i="1" dirty="0" err="1"/>
              <a:t>processes</a:t>
            </a:r>
            <a:r>
              <a:rPr lang="fr-FR" sz="2400" b="1" i="1" dirty="0"/>
              <a:t>, </a:t>
            </a:r>
            <a:r>
              <a:rPr lang="fr-FR" sz="2400" b="1" i="1" dirty="0" err="1"/>
              <a:t>what</a:t>
            </a:r>
            <a:r>
              <a:rPr lang="fr-FR" sz="2400" b="1" i="1" dirty="0"/>
              <a:t> are the types of </a:t>
            </a:r>
            <a:r>
              <a:rPr lang="fr-FR" sz="2400" b="1" i="1" dirty="0" err="1"/>
              <a:t>studies</a:t>
            </a:r>
            <a:r>
              <a:rPr lang="fr-FR" sz="2400" b="1" i="1" dirty="0"/>
              <a:t> </a:t>
            </a:r>
            <a:r>
              <a:rPr lang="fr-FR" sz="2400" b="1" i="1" dirty="0" err="1"/>
              <a:t>that</a:t>
            </a:r>
            <a:r>
              <a:rPr lang="fr-FR" sz="2400" b="1" i="1" dirty="0"/>
              <a:t> </a:t>
            </a:r>
            <a:r>
              <a:rPr lang="fr-FR" sz="2400" b="1" i="1" dirty="0" err="1"/>
              <a:t>answer</a:t>
            </a:r>
            <a:r>
              <a:rPr lang="fr-FR" sz="2400" b="1" i="1" dirty="0"/>
              <a:t> to </a:t>
            </a:r>
            <a:r>
              <a:rPr lang="fr-FR" sz="2400" b="1" i="1" dirty="0" err="1"/>
              <a:t>different</a:t>
            </a:r>
            <a:r>
              <a:rPr lang="fr-FR" sz="2400" b="1" i="1" dirty="0"/>
              <a:t> </a:t>
            </a:r>
            <a:r>
              <a:rPr lang="fr-FR" sz="2400" b="1" i="1" dirty="0" err="1"/>
              <a:t>constraints</a:t>
            </a:r>
            <a:r>
              <a:rPr lang="fr-FR" sz="2400" b="1" i="1" dirty="0"/>
              <a:t> and how </a:t>
            </a:r>
            <a:r>
              <a:rPr lang="fr-FR" sz="2400" b="1" i="1" dirty="0" err="1"/>
              <a:t>does</a:t>
            </a:r>
            <a:r>
              <a:rPr lang="fr-FR" sz="2400" b="1" i="1" dirty="0"/>
              <a:t> </a:t>
            </a:r>
            <a:r>
              <a:rPr lang="fr-FR" sz="2400" b="1" i="1" dirty="0" err="1"/>
              <a:t>research</a:t>
            </a:r>
            <a:r>
              <a:rPr lang="fr-FR" sz="2400" b="1" i="1" dirty="0"/>
              <a:t> </a:t>
            </a:r>
            <a:r>
              <a:rPr lang="fr-FR" sz="2400" b="1" i="1" dirty="0" err="1"/>
              <a:t>progress</a:t>
            </a:r>
            <a:r>
              <a:rPr lang="fr-FR" sz="2400" b="1" i="1" dirty="0"/>
              <a:t> </a:t>
            </a:r>
            <a:r>
              <a:rPr lang="fr-FR" sz="2400" b="1" i="1" dirty="0" err="1"/>
              <a:t>towards</a:t>
            </a:r>
            <a:r>
              <a:rPr lang="fr-FR" sz="2400" b="1" i="1" dirty="0"/>
              <a:t> </a:t>
            </a:r>
            <a:r>
              <a:rPr lang="fr-FR" sz="2400" b="1" i="1" dirty="0" err="1"/>
              <a:t>always</a:t>
            </a:r>
            <a:r>
              <a:rPr lang="fr-FR" sz="2400" b="1" i="1" dirty="0"/>
              <a:t> </a:t>
            </a:r>
            <a:r>
              <a:rPr lang="fr-FR" sz="2400" b="1" i="1" dirty="0" err="1"/>
              <a:t>stronger</a:t>
            </a:r>
            <a:r>
              <a:rPr lang="fr-FR" sz="2400" b="1" i="1" dirty="0"/>
              <a:t> </a:t>
            </a:r>
            <a:r>
              <a:rPr lang="fr-FR" sz="2400" b="1" i="1" dirty="0" err="1"/>
              <a:t>evidence</a:t>
            </a:r>
            <a:r>
              <a:rPr lang="fr-FR" sz="2400" b="1" i="1" dirty="0"/>
              <a:t> ?</a:t>
            </a:r>
            <a:endParaRPr lang="en-US" sz="2400" b="1" i="1" dirty="0"/>
          </a:p>
          <a:p>
            <a:endParaRPr lang="en-GB" sz="2400" dirty="0"/>
          </a:p>
        </p:txBody>
      </p:sp>
    </p:spTree>
    <p:extLst>
      <p:ext uri="{BB962C8B-B14F-4D97-AF65-F5344CB8AC3E}">
        <p14:creationId xmlns:p14="http://schemas.microsoft.com/office/powerpoint/2010/main" val="437606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Exercise</a:t>
            </a:r>
            <a:endParaRPr lang="en-GB" dirty="0"/>
          </a:p>
        </p:txBody>
      </p:sp>
      <p:sp>
        <p:nvSpPr>
          <p:cNvPr id="3" name="Content Placeholder 2"/>
          <p:cNvSpPr>
            <a:spLocks noGrp="1"/>
          </p:cNvSpPr>
          <p:nvPr>
            <p:ph idx="1"/>
          </p:nvPr>
        </p:nvSpPr>
        <p:spPr/>
        <p:txBody>
          <a:bodyPr>
            <a:noAutofit/>
          </a:bodyPr>
          <a:lstStyle/>
          <a:p>
            <a:r>
              <a:rPr lang="en-US" dirty="0" smtClean="0"/>
              <a:t>You are the country representatives on emerging infections &amp; global health and have </a:t>
            </a:r>
            <a:r>
              <a:rPr lang="en-US" dirty="0"/>
              <a:t>been asked to design a study to help understand </a:t>
            </a:r>
            <a:r>
              <a:rPr lang="en-US" dirty="0" smtClean="0"/>
              <a:t>whether there is an association or causal pathway between </a:t>
            </a:r>
            <a:r>
              <a:rPr lang="en-US" dirty="0" err="1" smtClean="0"/>
              <a:t>Zika</a:t>
            </a:r>
            <a:r>
              <a:rPr lang="en-US" dirty="0" smtClean="0"/>
              <a:t> virus during pregnancy and neurological defects among newborns</a:t>
            </a:r>
          </a:p>
          <a:p>
            <a:pPr marL="0" indent="0">
              <a:buNone/>
            </a:pPr>
            <a:endParaRPr lang="en-US" dirty="0" smtClean="0"/>
          </a:p>
          <a:p>
            <a:r>
              <a:rPr lang="en-US" dirty="0" smtClean="0"/>
              <a:t>In the next 45-60 minutes, discuss in your group about how you would go about it and the potential limitations of the chosen design and any specific country challenges you may face in answering this question</a:t>
            </a:r>
          </a:p>
          <a:p>
            <a:endParaRPr lang="en-US" dirty="0"/>
          </a:p>
          <a:p>
            <a:r>
              <a:rPr lang="en-US" dirty="0" smtClean="0"/>
              <a:t>Prepare a 15 minute summary to present to the group.</a:t>
            </a:r>
            <a:endParaRPr lang="en-GB" dirty="0"/>
          </a:p>
        </p:txBody>
      </p:sp>
      <p:sp>
        <p:nvSpPr>
          <p:cNvPr id="4" name="Slide Number Placeholder 3"/>
          <p:cNvSpPr>
            <a:spLocks noGrp="1"/>
          </p:cNvSpPr>
          <p:nvPr>
            <p:ph type="sldNum" sz="quarter" idx="12"/>
          </p:nvPr>
        </p:nvSpPr>
        <p:spPr/>
        <p:txBody>
          <a:bodyPr/>
          <a:lstStyle/>
          <a:p>
            <a:fld id="{964094A0-358B-4FF5-A0C1-A823B5B87C64}" type="slidenum">
              <a:rPr lang="en-GB" smtClean="0"/>
              <a:t>15</a:t>
            </a:fld>
            <a:endParaRPr lang="en-GB" dirty="0"/>
          </a:p>
        </p:txBody>
      </p:sp>
    </p:spTree>
    <p:extLst>
      <p:ext uri="{BB962C8B-B14F-4D97-AF65-F5344CB8AC3E}">
        <p14:creationId xmlns:p14="http://schemas.microsoft.com/office/powerpoint/2010/main" val="1377833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Exercise</a:t>
            </a:r>
            <a:endParaRPr lang="en-GB" dirty="0"/>
          </a:p>
        </p:txBody>
      </p:sp>
      <p:sp>
        <p:nvSpPr>
          <p:cNvPr id="3" name="Content Placeholder 2"/>
          <p:cNvSpPr>
            <a:spLocks noGrp="1"/>
          </p:cNvSpPr>
          <p:nvPr>
            <p:ph idx="1"/>
          </p:nvPr>
        </p:nvSpPr>
        <p:spPr/>
        <p:txBody>
          <a:bodyPr/>
          <a:lstStyle/>
          <a:p>
            <a:r>
              <a:rPr lang="en-US" dirty="0" smtClean="0"/>
              <a:t>Get into your respective groups (4):</a:t>
            </a:r>
          </a:p>
          <a:p>
            <a:endParaRPr lang="en-US" dirty="0" smtClean="0"/>
          </a:p>
          <a:p>
            <a:pPr lvl="1"/>
            <a:r>
              <a:rPr lang="en-US" sz="2800" dirty="0"/>
              <a:t>Group </a:t>
            </a:r>
            <a:r>
              <a:rPr lang="en-US" sz="2800" dirty="0" smtClean="0"/>
              <a:t>Ivory Coast: Case-control</a:t>
            </a:r>
            <a:endParaRPr lang="en-US" sz="2800" dirty="0"/>
          </a:p>
          <a:p>
            <a:pPr lvl="1"/>
            <a:endParaRPr lang="en-US" sz="2800" dirty="0"/>
          </a:p>
          <a:p>
            <a:pPr lvl="1"/>
            <a:r>
              <a:rPr lang="en-US" sz="2800" dirty="0"/>
              <a:t>Group </a:t>
            </a:r>
            <a:r>
              <a:rPr lang="en-US" sz="2800" dirty="0" smtClean="0"/>
              <a:t>Uganda: RCT</a:t>
            </a:r>
            <a:endParaRPr lang="en-US" sz="2800" dirty="0"/>
          </a:p>
          <a:p>
            <a:pPr lvl="1"/>
            <a:endParaRPr lang="en-US" sz="2800" dirty="0"/>
          </a:p>
          <a:p>
            <a:pPr lvl="1"/>
            <a:r>
              <a:rPr lang="en-US" sz="2800" dirty="0"/>
              <a:t>Group </a:t>
            </a:r>
            <a:r>
              <a:rPr lang="en-US" sz="2800" dirty="0" smtClean="0"/>
              <a:t>Ethiopia: Cohort study</a:t>
            </a:r>
          </a:p>
          <a:p>
            <a:pPr lvl="1"/>
            <a:endParaRPr lang="en-US" sz="2800" dirty="0" smtClean="0"/>
          </a:p>
          <a:p>
            <a:pPr lvl="1"/>
            <a:r>
              <a:rPr lang="en-US" sz="2800" dirty="0" smtClean="0"/>
              <a:t>Group Ghana: Case-series</a:t>
            </a:r>
            <a:endParaRPr lang="en-GB" sz="2800" dirty="0"/>
          </a:p>
        </p:txBody>
      </p:sp>
      <p:sp>
        <p:nvSpPr>
          <p:cNvPr id="4" name="Slide Number Placeholder 3"/>
          <p:cNvSpPr>
            <a:spLocks noGrp="1"/>
          </p:cNvSpPr>
          <p:nvPr>
            <p:ph type="sldNum" sz="quarter" idx="12"/>
          </p:nvPr>
        </p:nvSpPr>
        <p:spPr/>
        <p:txBody>
          <a:bodyPr/>
          <a:lstStyle/>
          <a:p>
            <a:fld id="{964094A0-358B-4FF5-A0C1-A823B5B87C64}" type="slidenum">
              <a:rPr lang="en-GB" smtClean="0"/>
              <a:t>16</a:t>
            </a:fld>
            <a:endParaRPr lang="en-GB"/>
          </a:p>
        </p:txBody>
      </p:sp>
    </p:spTree>
    <p:extLst>
      <p:ext uri="{BB962C8B-B14F-4D97-AF65-F5344CB8AC3E}">
        <p14:creationId xmlns:p14="http://schemas.microsoft.com/office/powerpoint/2010/main" val="2706314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Exercise: Things to Consider</a:t>
            </a:r>
            <a:endParaRPr lang="en-GB" dirty="0"/>
          </a:p>
        </p:txBody>
      </p:sp>
      <p:sp>
        <p:nvSpPr>
          <p:cNvPr id="3" name="Content Placeholder 2"/>
          <p:cNvSpPr>
            <a:spLocks noGrp="1"/>
          </p:cNvSpPr>
          <p:nvPr>
            <p:ph idx="1"/>
          </p:nvPr>
        </p:nvSpPr>
        <p:spPr/>
        <p:txBody>
          <a:bodyPr>
            <a:noAutofit/>
          </a:bodyPr>
          <a:lstStyle/>
          <a:p>
            <a:pPr marL="457200" indent="-457200">
              <a:buAutoNum type="arabicPeriod"/>
              <a:defRPr/>
            </a:pPr>
            <a:r>
              <a:rPr lang="en-US" sz="2000" b="1" dirty="0" smtClean="0"/>
              <a:t>Purpose:</a:t>
            </a:r>
          </a:p>
          <a:p>
            <a:pPr marL="0" indent="0">
              <a:buNone/>
              <a:defRPr/>
            </a:pPr>
            <a:r>
              <a:rPr lang="en-US" sz="2000" b="1" dirty="0" smtClean="0"/>
              <a:t>	 </a:t>
            </a:r>
            <a:r>
              <a:rPr lang="en-US" sz="2000" dirty="0" smtClean="0"/>
              <a:t>- what do we want to learn (think about the question)</a:t>
            </a:r>
          </a:p>
          <a:p>
            <a:pPr marL="0" indent="0">
              <a:buNone/>
              <a:defRPr/>
            </a:pPr>
            <a:r>
              <a:rPr lang="en-US" sz="2000" b="1" dirty="0" smtClean="0"/>
              <a:t>2. Target population: </a:t>
            </a:r>
          </a:p>
          <a:p>
            <a:pPr marL="0" indent="0">
              <a:buNone/>
              <a:defRPr/>
            </a:pPr>
            <a:r>
              <a:rPr lang="en-US" sz="2000" b="1" dirty="0"/>
              <a:t>	</a:t>
            </a:r>
            <a:r>
              <a:rPr lang="en-US" sz="2000" b="1" dirty="0" smtClean="0"/>
              <a:t>- </a:t>
            </a:r>
            <a:r>
              <a:rPr lang="en-GB" sz="2000" dirty="0" smtClean="0"/>
              <a:t>Research </a:t>
            </a:r>
            <a:r>
              <a:rPr lang="en-GB" sz="2000" dirty="0"/>
              <a:t>is conducted on a </a:t>
            </a:r>
            <a:r>
              <a:rPr lang="en-GB" sz="2000" u="sng" dirty="0"/>
              <a:t>sample</a:t>
            </a:r>
            <a:r>
              <a:rPr lang="en-GB" sz="2000" dirty="0"/>
              <a:t> of </a:t>
            </a:r>
            <a:r>
              <a:rPr lang="en-GB" sz="2000" dirty="0" smtClean="0"/>
              <a:t>individuals</a:t>
            </a:r>
          </a:p>
          <a:p>
            <a:pPr marL="0" indent="0">
              <a:buNone/>
              <a:defRPr/>
            </a:pPr>
            <a:r>
              <a:rPr lang="en-GB" sz="2000" dirty="0"/>
              <a:t>	</a:t>
            </a:r>
            <a:r>
              <a:rPr lang="en-GB" sz="2000" dirty="0" smtClean="0"/>
              <a:t>- The </a:t>
            </a:r>
            <a:r>
              <a:rPr lang="en-GB" sz="2000" dirty="0"/>
              <a:t>sample should be representative of a </a:t>
            </a:r>
            <a:r>
              <a:rPr lang="en-GB" sz="2000" u="sng" dirty="0"/>
              <a:t>population</a:t>
            </a:r>
          </a:p>
          <a:p>
            <a:pPr marL="0" indent="0">
              <a:buNone/>
              <a:defRPr/>
            </a:pPr>
            <a:r>
              <a:rPr lang="en-GB" sz="2000" b="1" dirty="0"/>
              <a:t>3</a:t>
            </a:r>
            <a:r>
              <a:rPr lang="en-GB" sz="2000" b="1" dirty="0" smtClean="0"/>
              <a:t>. </a:t>
            </a:r>
            <a:r>
              <a:rPr lang="en-GB" sz="2000" b="1" dirty="0" smtClean="0"/>
              <a:t>Selecting </a:t>
            </a:r>
            <a:r>
              <a:rPr lang="en-GB" sz="2000" b="1" dirty="0"/>
              <a:t>the participants </a:t>
            </a:r>
            <a:endParaRPr lang="en-GB" sz="2000" b="1" dirty="0" smtClean="0"/>
          </a:p>
          <a:p>
            <a:pPr marL="0" indent="0">
              <a:buNone/>
              <a:defRPr/>
            </a:pPr>
            <a:r>
              <a:rPr lang="en-GB" sz="2000" b="1" dirty="0"/>
              <a:t>	</a:t>
            </a:r>
            <a:r>
              <a:rPr lang="en-GB" sz="2000" dirty="0" smtClean="0"/>
              <a:t>- Case definition</a:t>
            </a:r>
          </a:p>
          <a:p>
            <a:pPr marL="0" indent="0">
              <a:buNone/>
              <a:defRPr/>
            </a:pPr>
            <a:r>
              <a:rPr lang="en-GB" sz="2000" dirty="0"/>
              <a:t>	</a:t>
            </a:r>
            <a:r>
              <a:rPr lang="en-GB" sz="2000" dirty="0" smtClean="0"/>
              <a:t>- Inclusion criteria</a:t>
            </a:r>
          </a:p>
          <a:p>
            <a:pPr marL="0" indent="0">
              <a:buNone/>
              <a:defRPr/>
            </a:pPr>
            <a:r>
              <a:rPr lang="en-GB" sz="2000" dirty="0"/>
              <a:t>	</a:t>
            </a:r>
            <a:r>
              <a:rPr lang="en-GB" sz="2000" dirty="0" smtClean="0"/>
              <a:t>- Exclusion </a:t>
            </a:r>
            <a:r>
              <a:rPr lang="en-GB" sz="2000" dirty="0"/>
              <a:t>criteria </a:t>
            </a:r>
            <a:r>
              <a:rPr lang="en-GB" sz="2000" dirty="0" smtClean="0"/>
              <a:t>(reasons </a:t>
            </a:r>
            <a:r>
              <a:rPr lang="en-GB" sz="2000" dirty="0"/>
              <a:t>for excluding some (few?) </a:t>
            </a:r>
            <a:r>
              <a:rPr lang="en-GB" sz="2000" dirty="0" smtClean="0"/>
              <a:t>participants)</a:t>
            </a:r>
          </a:p>
          <a:p>
            <a:pPr>
              <a:buNone/>
            </a:pPr>
            <a:r>
              <a:rPr lang="en-GB" altLang="en-US" sz="2000" dirty="0" smtClean="0"/>
              <a:t>		- </a:t>
            </a:r>
            <a:r>
              <a:rPr lang="en-US" altLang="en-US" sz="2000" dirty="0" smtClean="0">
                <a:latin typeface="Arial" panose="020B0604020202020204" pitchFamily="34" charset="0"/>
                <a:ea typeface="Osaka"/>
                <a:cs typeface="Arial" panose="020B0604020202020204" pitchFamily="34" charset="0"/>
              </a:rPr>
              <a:t>can </a:t>
            </a:r>
            <a:r>
              <a:rPr lang="en-US" altLang="en-US" sz="2000" dirty="0">
                <a:latin typeface="Arial" panose="020B0604020202020204" pitchFamily="34" charset="0"/>
                <a:ea typeface="Osaka"/>
                <a:cs typeface="Arial" panose="020B0604020202020204" pitchFamily="34" charset="0"/>
              </a:rPr>
              <a:t>we define and measure all </a:t>
            </a:r>
            <a:r>
              <a:rPr lang="en-US" altLang="en-US" sz="2000" dirty="0" smtClean="0">
                <a:latin typeface="Arial" panose="020B0604020202020204" pitchFamily="34" charset="0"/>
                <a:ea typeface="Osaka"/>
                <a:cs typeface="Arial" panose="020B0604020202020204" pitchFamily="34" charset="0"/>
              </a:rPr>
              <a:t>that needs </a:t>
            </a:r>
            <a:r>
              <a:rPr lang="en-US" altLang="en-US" sz="2000" dirty="0">
                <a:latin typeface="Arial" panose="020B0604020202020204" pitchFamily="34" charset="0"/>
                <a:ea typeface="Osaka"/>
                <a:cs typeface="Arial" panose="020B0604020202020204" pitchFamily="34" charset="0"/>
              </a:rPr>
              <a:t>to be defined and measured</a:t>
            </a:r>
            <a:r>
              <a:rPr lang="en-US" altLang="en-US" sz="2000" dirty="0" smtClean="0">
                <a:latin typeface="Arial" panose="020B0604020202020204" pitchFamily="34" charset="0"/>
                <a:ea typeface="Osaka"/>
                <a:cs typeface="Arial" panose="020B0604020202020204" pitchFamily="34" charset="0"/>
              </a:rPr>
              <a:t>?</a:t>
            </a:r>
            <a:endParaRPr lang="en-GB" sz="2000" dirty="0" smtClean="0"/>
          </a:p>
          <a:p>
            <a:pPr marL="0" indent="0">
              <a:buNone/>
              <a:defRPr/>
            </a:pPr>
            <a:r>
              <a:rPr lang="en-GB" sz="2000" dirty="0" smtClean="0"/>
              <a:t>Note that degree </a:t>
            </a:r>
            <a:r>
              <a:rPr lang="en-GB" sz="2000" dirty="0"/>
              <a:t>of selectivity affects inferences about the population (generalisability</a:t>
            </a:r>
            <a:r>
              <a:rPr lang="en-GB" sz="2000" dirty="0" smtClean="0"/>
              <a:t>)</a:t>
            </a:r>
          </a:p>
          <a:p>
            <a:pPr marL="0" indent="0">
              <a:buNone/>
            </a:pPr>
            <a:endParaRPr lang="en-GB" sz="2000" dirty="0"/>
          </a:p>
        </p:txBody>
      </p:sp>
      <p:sp>
        <p:nvSpPr>
          <p:cNvPr id="4" name="Slide Number Placeholder 3"/>
          <p:cNvSpPr>
            <a:spLocks noGrp="1"/>
          </p:cNvSpPr>
          <p:nvPr>
            <p:ph type="sldNum" sz="quarter" idx="12"/>
          </p:nvPr>
        </p:nvSpPr>
        <p:spPr/>
        <p:txBody>
          <a:bodyPr/>
          <a:lstStyle/>
          <a:p>
            <a:fld id="{964094A0-358B-4FF5-A0C1-A823B5B87C64}" type="slidenum">
              <a:rPr lang="en-GB" smtClean="0"/>
              <a:t>17</a:t>
            </a:fld>
            <a:endParaRPr lang="en-GB"/>
          </a:p>
        </p:txBody>
      </p:sp>
    </p:spTree>
    <p:extLst>
      <p:ext uri="{BB962C8B-B14F-4D97-AF65-F5344CB8AC3E}">
        <p14:creationId xmlns:p14="http://schemas.microsoft.com/office/powerpoint/2010/main" val="2237599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Exercise: Things to Consider</a:t>
            </a:r>
            <a:endParaRPr lang="en-GB" dirty="0"/>
          </a:p>
        </p:txBody>
      </p:sp>
      <p:sp>
        <p:nvSpPr>
          <p:cNvPr id="3" name="Content Placeholder 2"/>
          <p:cNvSpPr>
            <a:spLocks noGrp="1"/>
          </p:cNvSpPr>
          <p:nvPr>
            <p:ph idx="1"/>
          </p:nvPr>
        </p:nvSpPr>
        <p:spPr/>
        <p:txBody>
          <a:bodyPr>
            <a:noAutofit/>
          </a:bodyPr>
          <a:lstStyle/>
          <a:p>
            <a:pPr marL="0" indent="0">
              <a:buNone/>
              <a:defRPr/>
            </a:pPr>
            <a:r>
              <a:rPr lang="en-US" sz="2000" b="1" dirty="0" smtClean="0"/>
              <a:t>4. </a:t>
            </a:r>
            <a:r>
              <a:rPr lang="en-GB" sz="2000" b="1" dirty="0" smtClean="0"/>
              <a:t>Recruitment </a:t>
            </a:r>
            <a:r>
              <a:rPr lang="en-GB" sz="2000" b="1" dirty="0"/>
              <a:t>processes</a:t>
            </a:r>
          </a:p>
          <a:p>
            <a:pPr marL="0" indent="0">
              <a:buNone/>
            </a:pPr>
            <a:r>
              <a:rPr lang="en-US" sz="2000" dirty="0"/>
              <a:t>	 - What information should be collected?</a:t>
            </a:r>
            <a:r>
              <a:rPr lang="en-GB" sz="2000" dirty="0"/>
              <a:t> </a:t>
            </a:r>
          </a:p>
          <a:p>
            <a:pPr marL="0" indent="0">
              <a:buNone/>
            </a:pPr>
            <a:r>
              <a:rPr lang="en-GB" sz="2000" dirty="0"/>
              <a:t>	 - </a:t>
            </a:r>
            <a:r>
              <a:rPr lang="en-US" sz="2000" dirty="0"/>
              <a:t>How quickly is it needed?</a:t>
            </a:r>
            <a:r>
              <a:rPr lang="en-GB" sz="2000" dirty="0"/>
              <a:t> </a:t>
            </a:r>
          </a:p>
          <a:p>
            <a:pPr marL="0" indent="0">
              <a:buNone/>
            </a:pPr>
            <a:r>
              <a:rPr lang="en-GB" sz="2000" dirty="0"/>
              <a:t>	 - </a:t>
            </a:r>
            <a:r>
              <a:rPr lang="en-US" sz="2000" dirty="0"/>
              <a:t>How will you act on the results?</a:t>
            </a:r>
            <a:endParaRPr lang="en-GB" sz="2000" dirty="0"/>
          </a:p>
          <a:p>
            <a:pPr marL="0" indent="0">
              <a:buNone/>
              <a:defRPr/>
            </a:pPr>
            <a:r>
              <a:rPr lang="en-US" sz="2000" b="1" dirty="0" smtClean="0"/>
              <a:t>5. Analytical considerations</a:t>
            </a:r>
          </a:p>
          <a:p>
            <a:pPr marL="0" indent="0">
              <a:buNone/>
              <a:defRPr/>
            </a:pPr>
            <a:r>
              <a:rPr lang="en-US" sz="2000" b="1" dirty="0"/>
              <a:t>	</a:t>
            </a:r>
            <a:r>
              <a:rPr lang="en-US" sz="2000" dirty="0" smtClean="0"/>
              <a:t>- sample size considerations i.e. what aspects you need to calculate this</a:t>
            </a:r>
          </a:p>
          <a:p>
            <a:pPr marL="0" indent="0">
              <a:buNone/>
              <a:defRPr/>
            </a:pPr>
            <a:r>
              <a:rPr lang="en-GB" sz="2000" b="1" dirty="0"/>
              <a:t>6</a:t>
            </a:r>
            <a:r>
              <a:rPr lang="en-GB" sz="2000" b="1" dirty="0" smtClean="0"/>
              <a:t>. Limitations of the study </a:t>
            </a:r>
          </a:p>
          <a:p>
            <a:pPr marL="0" indent="0">
              <a:buNone/>
              <a:defRPr/>
            </a:pPr>
            <a:r>
              <a:rPr lang="en-GB" sz="2000" b="1" dirty="0"/>
              <a:t>	</a:t>
            </a:r>
            <a:r>
              <a:rPr lang="en-GB" sz="2000" dirty="0" smtClean="0"/>
              <a:t>- Limitations specific to the question and design</a:t>
            </a:r>
          </a:p>
          <a:p>
            <a:pPr marL="0" indent="0">
              <a:buNone/>
              <a:defRPr/>
            </a:pPr>
            <a:r>
              <a:rPr lang="en-GB" sz="2000" b="1" dirty="0" smtClean="0"/>
              <a:t>7. Assessment of the level of evidence for your study</a:t>
            </a:r>
            <a:endParaRPr lang="en-GB" sz="2000" dirty="0"/>
          </a:p>
          <a:p>
            <a:pPr marL="0" indent="0">
              <a:buNone/>
              <a:defRPr/>
            </a:pPr>
            <a:r>
              <a:rPr lang="en-GB" sz="2000" b="1" dirty="0"/>
              <a:t>8</a:t>
            </a:r>
            <a:r>
              <a:rPr lang="en-GB" sz="2000" b="1" dirty="0" smtClean="0"/>
              <a:t>. Some recommendations/conclusion</a:t>
            </a:r>
            <a:endParaRPr lang="en-GB" sz="2000" b="1" dirty="0"/>
          </a:p>
        </p:txBody>
      </p:sp>
      <p:sp>
        <p:nvSpPr>
          <p:cNvPr id="4" name="Slide Number Placeholder 3"/>
          <p:cNvSpPr>
            <a:spLocks noGrp="1"/>
          </p:cNvSpPr>
          <p:nvPr>
            <p:ph type="sldNum" sz="quarter" idx="12"/>
          </p:nvPr>
        </p:nvSpPr>
        <p:spPr/>
        <p:txBody>
          <a:bodyPr/>
          <a:lstStyle/>
          <a:p>
            <a:fld id="{964094A0-358B-4FF5-A0C1-A823B5B87C64}" type="slidenum">
              <a:rPr lang="en-GB" smtClean="0"/>
              <a:t>18</a:t>
            </a:fld>
            <a:endParaRPr lang="en-GB"/>
          </a:p>
        </p:txBody>
      </p:sp>
    </p:spTree>
    <p:extLst>
      <p:ext uri="{BB962C8B-B14F-4D97-AF65-F5344CB8AC3E}">
        <p14:creationId xmlns:p14="http://schemas.microsoft.com/office/powerpoint/2010/main" val="304792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6561"/>
            <a:ext cx="10515600" cy="1325563"/>
          </a:xfrm>
        </p:spPr>
        <p:txBody>
          <a:bodyPr/>
          <a:lstStyle/>
          <a:p>
            <a:r>
              <a:rPr lang="fr-FR" b="1" dirty="0" smtClean="0"/>
              <a:t>Case </a:t>
            </a:r>
            <a:r>
              <a:rPr lang="fr-FR" b="1" dirty="0" err="1" smtClean="0"/>
              <a:t>series</a:t>
            </a:r>
            <a:endParaRPr lang="en-US" b="1" dirty="0"/>
          </a:p>
        </p:txBody>
      </p:sp>
      <p:pic>
        <p:nvPicPr>
          <p:cNvPr id="4" name="Picture 3"/>
          <p:cNvPicPr>
            <a:picLocks noChangeAspect="1"/>
          </p:cNvPicPr>
          <p:nvPr/>
        </p:nvPicPr>
        <p:blipFill>
          <a:blip r:embed="rId2"/>
          <a:stretch>
            <a:fillRect/>
          </a:stretch>
        </p:blipFill>
        <p:spPr>
          <a:xfrm>
            <a:off x="3733527" y="923109"/>
            <a:ext cx="7663817" cy="3579178"/>
          </a:xfrm>
          <a:prstGeom prst="rect">
            <a:avLst/>
          </a:prstGeom>
        </p:spPr>
      </p:pic>
      <p:sp>
        <p:nvSpPr>
          <p:cNvPr id="5" name="TextBox 4"/>
          <p:cNvSpPr txBox="1"/>
          <p:nvPr/>
        </p:nvSpPr>
        <p:spPr>
          <a:xfrm>
            <a:off x="243840" y="1850549"/>
            <a:ext cx="3359058" cy="2031325"/>
          </a:xfrm>
          <a:prstGeom prst="rect">
            <a:avLst/>
          </a:prstGeom>
          <a:noFill/>
        </p:spPr>
        <p:txBody>
          <a:bodyPr wrap="square" rtlCol="0">
            <a:spAutoFit/>
          </a:bodyPr>
          <a:lstStyle/>
          <a:p>
            <a:r>
              <a:rPr lang="fr-FR" dirty="0" err="1" smtClean="0"/>
              <a:t>Review</a:t>
            </a:r>
            <a:r>
              <a:rPr lang="fr-FR" dirty="0" smtClean="0"/>
              <a:t> </a:t>
            </a:r>
            <a:r>
              <a:rPr lang="fr-FR" dirty="0" err="1" smtClean="0"/>
              <a:t>available</a:t>
            </a:r>
            <a:r>
              <a:rPr lang="fr-FR" dirty="0" smtClean="0"/>
              <a:t> data</a:t>
            </a:r>
          </a:p>
          <a:p>
            <a:pPr marL="285750" indent="-285750">
              <a:buFontTx/>
              <a:buChar char="-"/>
            </a:pPr>
            <a:r>
              <a:rPr lang="fr-FR" dirty="0" err="1" smtClean="0"/>
              <a:t>Retrospective</a:t>
            </a:r>
            <a:endParaRPr lang="fr-FR" dirty="0"/>
          </a:p>
          <a:p>
            <a:pPr marL="742950" lvl="1" indent="-285750">
              <a:buFontTx/>
              <a:buChar char="-"/>
            </a:pPr>
            <a:r>
              <a:rPr lang="fr-FR" dirty="0" err="1" smtClean="0"/>
              <a:t>Incomplete</a:t>
            </a:r>
            <a:endParaRPr lang="fr-FR" dirty="0" smtClean="0"/>
          </a:p>
          <a:p>
            <a:pPr marL="742950" lvl="1" indent="-285750">
              <a:buFontTx/>
              <a:buChar char="-"/>
            </a:pPr>
            <a:r>
              <a:rPr lang="fr-FR" dirty="0" smtClean="0"/>
              <a:t>Classification issues</a:t>
            </a:r>
          </a:p>
          <a:p>
            <a:endParaRPr lang="fr-FR" dirty="0" smtClean="0"/>
          </a:p>
          <a:p>
            <a:r>
              <a:rPr lang="fr-FR" dirty="0" smtClean="0"/>
              <a:t>- </a:t>
            </a:r>
            <a:r>
              <a:rPr lang="fr-FR" dirty="0" err="1" smtClean="0"/>
              <a:t>Clarify</a:t>
            </a:r>
            <a:r>
              <a:rPr lang="fr-FR" dirty="0" smtClean="0"/>
              <a:t> the </a:t>
            </a:r>
            <a:r>
              <a:rPr lang="fr-FR" dirty="0" err="1" smtClean="0"/>
              <a:t>diversity</a:t>
            </a:r>
            <a:r>
              <a:rPr lang="fr-FR" dirty="0" smtClean="0"/>
              <a:t> of manifestations</a:t>
            </a:r>
            <a:endParaRPr lang="en-US" dirty="0"/>
          </a:p>
        </p:txBody>
      </p:sp>
      <p:sp>
        <p:nvSpPr>
          <p:cNvPr id="7" name="Rectangle 6"/>
          <p:cNvSpPr/>
          <p:nvPr/>
        </p:nvSpPr>
        <p:spPr>
          <a:xfrm>
            <a:off x="9589032" y="6550223"/>
            <a:ext cx="2300630" cy="307777"/>
          </a:xfrm>
          <a:prstGeom prst="rect">
            <a:avLst/>
          </a:prstGeom>
        </p:spPr>
        <p:txBody>
          <a:bodyPr wrap="none">
            <a:spAutoFit/>
          </a:bodyPr>
          <a:lstStyle/>
          <a:p>
            <a:r>
              <a:rPr lang="en-US" sz="1400" b="1" dirty="0" err="1" smtClean="0">
                <a:latin typeface="OTNEJMScalaSansLF"/>
              </a:rPr>
              <a:t>França</a:t>
            </a:r>
            <a:r>
              <a:rPr lang="en-US" sz="1400" b="1" dirty="0" smtClean="0">
                <a:latin typeface="OTNEJMScalaSansLF"/>
              </a:rPr>
              <a:t> et al, Lancet 2016</a:t>
            </a:r>
            <a:endParaRPr lang="en-US" sz="1400" b="1" dirty="0"/>
          </a:p>
        </p:txBody>
      </p:sp>
    </p:spTree>
    <p:extLst>
      <p:ext uri="{BB962C8B-B14F-4D97-AF65-F5344CB8AC3E}">
        <p14:creationId xmlns:p14="http://schemas.microsoft.com/office/powerpoint/2010/main" val="198477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319784" y="346110"/>
            <a:ext cx="8991600" cy="3154427"/>
            <a:chOff x="1292352" y="922182"/>
            <a:chExt cx="8991600" cy="3154427"/>
          </a:xfrm>
        </p:grpSpPr>
        <p:sp>
          <p:nvSpPr>
            <p:cNvPr id="7" name="TextBox 6"/>
            <p:cNvSpPr txBox="1"/>
            <p:nvPr/>
          </p:nvSpPr>
          <p:spPr>
            <a:xfrm>
              <a:off x="1404874" y="922182"/>
              <a:ext cx="6719888" cy="482600"/>
            </a:xfrm>
            <a:prstGeom prst="rect">
              <a:avLst/>
            </a:prstGeom>
            <a:noFill/>
          </p:spPr>
          <p:txBody>
            <a:bodyPr>
              <a:spAutoFit/>
            </a:bodyPr>
            <a:lstStyle/>
            <a:p>
              <a:pPr>
                <a:defRPr/>
              </a:pPr>
              <a:r>
                <a:rPr lang="en-US" sz="2539" dirty="0"/>
                <a:t>A </a:t>
              </a:r>
              <a:r>
                <a:rPr lang="en-US" sz="2539" dirty="0" err="1"/>
                <a:t>lui</a:t>
              </a:r>
              <a:r>
                <a:rPr lang="en-US" sz="2539" dirty="0"/>
                <a:t> </a:t>
              </a:r>
              <a:r>
                <a:rPr lang="en-US" sz="2539" dirty="0" err="1"/>
                <a:t>che</a:t>
              </a:r>
              <a:r>
                <a:rPr lang="en-US" sz="2539" dirty="0"/>
                <a:t> le </a:t>
              </a:r>
              <a:r>
                <a:rPr lang="en-US" sz="2539" dirty="0" err="1"/>
                <a:t>vigilanze</a:t>
              </a:r>
              <a:r>
                <a:rPr lang="en-US" sz="2539" dirty="0"/>
                <a:t>, </a:t>
              </a:r>
              <a:r>
                <a:rPr lang="en-US" sz="2539" dirty="0" err="1"/>
                <a:t>tutto</a:t>
              </a:r>
              <a:r>
                <a:rPr lang="en-US" sz="2539" dirty="0"/>
                <a:t> </a:t>
              </a:r>
              <a:r>
                <a:rPr lang="en-US" sz="2539" dirty="0" err="1"/>
                <a:t>è</a:t>
              </a:r>
              <a:r>
                <a:rPr lang="en-US" sz="2539" dirty="0"/>
                <a:t> </a:t>
              </a:r>
              <a:r>
                <a:rPr lang="en-US" sz="2539" dirty="0" err="1"/>
                <a:t>rivelata</a:t>
              </a:r>
              <a:r>
                <a:rPr lang="en-US" sz="2539" dirty="0"/>
                <a:t>.</a:t>
              </a:r>
              <a:endParaRPr lang="en-US" sz="1481" dirty="0">
                <a:solidFill>
                  <a:schemeClr val="bg1"/>
                </a:solidFill>
                <a:latin typeface="Arial" panose="020B0604020202020204" pitchFamily="34" charset="0"/>
                <a:cs typeface="Arial" panose="020B0604020202020204" pitchFamily="34" charset="0"/>
              </a:endParaRPr>
            </a:p>
          </p:txBody>
        </p:sp>
        <p:sp>
          <p:nvSpPr>
            <p:cNvPr id="8" name="TextBox 2"/>
            <p:cNvSpPr txBox="1">
              <a:spLocks noChangeArrowheads="1"/>
            </p:cNvSpPr>
            <p:nvPr/>
          </p:nvSpPr>
          <p:spPr bwMode="auto">
            <a:xfrm>
              <a:off x="1404874" y="1780801"/>
              <a:ext cx="7031038" cy="950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50000"/>
                </a:lnSpc>
                <a:spcBef>
                  <a:spcPct val="0"/>
                </a:spcBef>
                <a:spcAft>
                  <a:spcPts val="638"/>
                </a:spcAft>
                <a:buNone/>
              </a:pPr>
              <a:r>
                <a:rPr lang="en-GB" altLang="en-US" sz="1800" b="1" i="1" dirty="0"/>
                <a:t>To one who watches, everything is revealed.</a:t>
              </a:r>
            </a:p>
            <a:p>
              <a:pPr>
                <a:lnSpc>
                  <a:spcPct val="150000"/>
                </a:lnSpc>
                <a:spcBef>
                  <a:spcPct val="0"/>
                </a:spcBef>
                <a:spcAft>
                  <a:spcPts val="638"/>
                </a:spcAft>
                <a:buNone/>
              </a:pPr>
              <a:r>
                <a:rPr lang="en-GB" altLang="en-US" sz="1800" i="1" dirty="0"/>
                <a:t>Italian proverb. </a:t>
              </a:r>
            </a:p>
          </p:txBody>
        </p:sp>
        <p:sp>
          <p:nvSpPr>
            <p:cNvPr id="9" name="Rectangle 3"/>
            <p:cNvSpPr>
              <a:spLocks noChangeArrowheads="1"/>
            </p:cNvSpPr>
            <p:nvPr/>
          </p:nvSpPr>
          <p:spPr bwMode="auto">
            <a:xfrm>
              <a:off x="1292352" y="3245612"/>
              <a:ext cx="8991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400" i="1" dirty="0"/>
                <a:t>S</a:t>
              </a:r>
              <a:r>
                <a:rPr lang="en-GB" altLang="en-US" sz="2400" i="1" dirty="0" smtClean="0"/>
                <a:t>cience </a:t>
              </a:r>
              <a:r>
                <a:rPr lang="en-GB" altLang="en-US" sz="2400" i="1" dirty="0"/>
                <a:t>is built upon observations. </a:t>
              </a:r>
            </a:p>
            <a:p>
              <a:pPr>
                <a:spcBef>
                  <a:spcPct val="0"/>
                </a:spcBef>
                <a:buFontTx/>
                <a:buNone/>
              </a:pPr>
              <a:endParaRPr lang="en-GB" altLang="en-US" sz="2400" i="1" dirty="0"/>
            </a:p>
          </p:txBody>
        </p:sp>
      </p:grpSp>
    </p:spTree>
    <p:extLst>
      <p:ext uri="{BB962C8B-B14F-4D97-AF65-F5344CB8AC3E}">
        <p14:creationId xmlns:p14="http://schemas.microsoft.com/office/powerpoint/2010/main" val="27257378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6561"/>
            <a:ext cx="10515600" cy="1325563"/>
          </a:xfrm>
        </p:spPr>
        <p:txBody>
          <a:bodyPr/>
          <a:lstStyle/>
          <a:p>
            <a:r>
              <a:rPr lang="fr-FR" b="1" dirty="0" smtClean="0"/>
              <a:t>Case-control </a:t>
            </a:r>
            <a:r>
              <a:rPr lang="fr-FR" b="1" dirty="0" err="1" smtClean="0"/>
              <a:t>study</a:t>
            </a:r>
            <a:endParaRPr lang="en-US" b="1" dirty="0"/>
          </a:p>
        </p:txBody>
      </p:sp>
      <p:pic>
        <p:nvPicPr>
          <p:cNvPr id="3" name="Picture 2"/>
          <p:cNvPicPr>
            <a:picLocks noChangeAspect="1"/>
          </p:cNvPicPr>
          <p:nvPr/>
        </p:nvPicPr>
        <p:blipFill rotWithShape="1">
          <a:blip r:embed="rId2"/>
          <a:srcRect b="24942"/>
          <a:stretch/>
        </p:blipFill>
        <p:spPr>
          <a:xfrm>
            <a:off x="4818866" y="196562"/>
            <a:ext cx="7033143" cy="2111210"/>
          </a:xfrm>
          <a:prstGeom prst="rect">
            <a:avLst/>
          </a:prstGeom>
        </p:spPr>
      </p:pic>
      <p:sp>
        <p:nvSpPr>
          <p:cNvPr id="5" name="Rectangle 4"/>
          <p:cNvSpPr/>
          <p:nvPr/>
        </p:nvSpPr>
        <p:spPr>
          <a:xfrm>
            <a:off x="10943518" y="6550223"/>
            <a:ext cx="1207382" cy="307777"/>
          </a:xfrm>
          <a:prstGeom prst="rect">
            <a:avLst/>
          </a:prstGeom>
        </p:spPr>
        <p:txBody>
          <a:bodyPr wrap="none">
            <a:spAutoFit/>
          </a:bodyPr>
          <a:lstStyle/>
          <a:p>
            <a:r>
              <a:rPr lang="en-US" sz="1400" b="1" dirty="0" smtClean="0">
                <a:latin typeface="OTNEJMScalaSansLF"/>
              </a:rPr>
              <a:t>Lancet 2016</a:t>
            </a:r>
            <a:endParaRPr lang="en-US" sz="1400" b="1" dirty="0"/>
          </a:p>
        </p:txBody>
      </p:sp>
      <p:sp>
        <p:nvSpPr>
          <p:cNvPr id="4" name="TextBox 3"/>
          <p:cNvSpPr txBox="1"/>
          <p:nvPr/>
        </p:nvSpPr>
        <p:spPr>
          <a:xfrm>
            <a:off x="139462" y="1252167"/>
            <a:ext cx="4679404" cy="5632311"/>
          </a:xfrm>
          <a:prstGeom prst="rect">
            <a:avLst/>
          </a:prstGeom>
          <a:noFill/>
        </p:spPr>
        <p:txBody>
          <a:bodyPr wrap="square" rtlCol="0">
            <a:spAutoFit/>
          </a:bodyPr>
          <a:lstStyle/>
          <a:p>
            <a:r>
              <a:rPr lang="fr-FR" b="1" u="sng" dirty="0" smtClean="0"/>
              <a:t>design</a:t>
            </a:r>
            <a:endParaRPr lang="en-US" b="1" u="sng" dirty="0" smtClean="0"/>
          </a:p>
          <a:p>
            <a:r>
              <a:rPr lang="en-US" dirty="0" smtClean="0"/>
              <a:t>case-control study</a:t>
            </a:r>
          </a:p>
          <a:p>
            <a:r>
              <a:rPr lang="fr-FR" dirty="0" smtClean="0"/>
              <a:t>prospective</a:t>
            </a:r>
            <a:endParaRPr lang="en-US" dirty="0" smtClean="0"/>
          </a:p>
          <a:p>
            <a:r>
              <a:rPr lang="en-US" dirty="0" smtClean="0"/>
              <a:t>8 </a:t>
            </a:r>
            <a:r>
              <a:rPr lang="en-US" dirty="0"/>
              <a:t>public hospitals in Recife, </a:t>
            </a:r>
            <a:r>
              <a:rPr lang="en-US" dirty="0" smtClean="0"/>
              <a:t>Brazil</a:t>
            </a:r>
          </a:p>
          <a:p>
            <a:endParaRPr lang="en-US" dirty="0" smtClean="0"/>
          </a:p>
          <a:p>
            <a:r>
              <a:rPr lang="fr-FR" b="1" dirty="0" err="1" smtClean="0"/>
              <a:t>Outcome</a:t>
            </a:r>
            <a:r>
              <a:rPr lang="fr-FR" b="1" dirty="0" smtClean="0"/>
              <a:t>=</a:t>
            </a:r>
            <a:r>
              <a:rPr lang="fr-FR" b="1" dirty="0" err="1" smtClean="0"/>
              <a:t>microcephaly</a:t>
            </a:r>
            <a:endParaRPr lang="en-US" b="1" dirty="0"/>
          </a:p>
          <a:p>
            <a:r>
              <a:rPr lang="en-US" dirty="0" smtClean="0"/>
              <a:t>cases: neonates with microcephaly</a:t>
            </a:r>
            <a:r>
              <a:rPr lang="en-US" dirty="0"/>
              <a:t>. </a:t>
            </a:r>
            <a:endParaRPr lang="en-US" dirty="0" smtClean="0"/>
          </a:p>
          <a:p>
            <a:r>
              <a:rPr lang="en-US" dirty="0" smtClean="0"/>
              <a:t>2 controls/case: neonates </a:t>
            </a:r>
            <a:r>
              <a:rPr lang="en-US" dirty="0"/>
              <a:t>without </a:t>
            </a:r>
            <a:r>
              <a:rPr lang="en-US" dirty="0" smtClean="0"/>
              <a:t>microcephaly, matched by </a:t>
            </a:r>
            <a:r>
              <a:rPr lang="en-US" dirty="0"/>
              <a:t>expected date of delivery and area </a:t>
            </a:r>
            <a:r>
              <a:rPr lang="en-US" dirty="0" smtClean="0"/>
              <a:t>of residence</a:t>
            </a:r>
          </a:p>
          <a:p>
            <a:endParaRPr lang="fr-FR" dirty="0" smtClean="0"/>
          </a:p>
          <a:p>
            <a:r>
              <a:rPr lang="fr-FR" b="1" dirty="0" err="1" smtClean="0"/>
              <a:t>Exposure</a:t>
            </a:r>
            <a:r>
              <a:rPr lang="fr-FR" b="1" dirty="0" smtClean="0"/>
              <a:t>=</a:t>
            </a:r>
            <a:r>
              <a:rPr lang="fr-FR" b="1" dirty="0" err="1" smtClean="0"/>
              <a:t>Zika</a:t>
            </a:r>
            <a:r>
              <a:rPr lang="fr-FR" b="1" dirty="0" smtClean="0"/>
              <a:t> virus infection</a:t>
            </a:r>
          </a:p>
          <a:p>
            <a:r>
              <a:rPr lang="fr-FR" dirty="0" err="1" smtClean="0"/>
              <a:t>Exposed</a:t>
            </a:r>
            <a:r>
              <a:rPr lang="fr-FR" dirty="0" smtClean="0"/>
              <a:t>: </a:t>
            </a:r>
            <a:r>
              <a:rPr lang="fr-FR" dirty="0" err="1" smtClean="0"/>
              <a:t>presence</a:t>
            </a:r>
            <a:r>
              <a:rPr lang="fr-FR" dirty="0" smtClean="0"/>
              <a:t> of </a:t>
            </a:r>
            <a:r>
              <a:rPr lang="en-US" dirty="0" err="1" smtClean="0"/>
              <a:t>Zika</a:t>
            </a:r>
            <a:r>
              <a:rPr lang="en-US" dirty="0" smtClean="0"/>
              <a:t> virus-specific </a:t>
            </a:r>
            <a:r>
              <a:rPr lang="en-US" dirty="0"/>
              <a:t>IgM or a positive </a:t>
            </a:r>
            <a:r>
              <a:rPr lang="en-US" dirty="0" smtClean="0"/>
              <a:t>RT-PCR in </a:t>
            </a:r>
            <a:r>
              <a:rPr lang="fr-FR" dirty="0" err="1" smtClean="0"/>
              <a:t>neonate</a:t>
            </a:r>
            <a:r>
              <a:rPr lang="fr-FR" dirty="0" smtClean="0"/>
              <a:t> </a:t>
            </a:r>
            <a:r>
              <a:rPr lang="fr-FR" dirty="0" err="1"/>
              <a:t>serum</a:t>
            </a:r>
            <a:r>
              <a:rPr lang="fr-FR" dirty="0"/>
              <a:t> </a:t>
            </a:r>
            <a:r>
              <a:rPr lang="fr-FR" dirty="0" err="1" smtClean="0"/>
              <a:t>sample</a:t>
            </a:r>
            <a:r>
              <a:rPr lang="fr-FR" dirty="0" smtClean="0"/>
              <a:t>.</a:t>
            </a:r>
          </a:p>
          <a:p>
            <a:endParaRPr lang="fr-FR" dirty="0"/>
          </a:p>
          <a:p>
            <a:r>
              <a:rPr lang="fr-FR" b="1" dirty="0" smtClean="0"/>
              <a:t>Possible </a:t>
            </a:r>
            <a:r>
              <a:rPr lang="fr-FR" b="1" dirty="0" err="1" smtClean="0"/>
              <a:t>confounders</a:t>
            </a:r>
            <a:r>
              <a:rPr lang="fr-FR" b="1" dirty="0" smtClean="0"/>
              <a:t>=</a:t>
            </a:r>
          </a:p>
          <a:p>
            <a:r>
              <a:rPr lang="fr-FR" dirty="0" smtClean="0"/>
              <a:t>Mother </a:t>
            </a:r>
            <a:r>
              <a:rPr lang="fr-FR" dirty="0" err="1" smtClean="0"/>
              <a:t>factors</a:t>
            </a:r>
            <a:r>
              <a:rPr lang="fr-FR" dirty="0" smtClean="0"/>
              <a:t>: </a:t>
            </a:r>
            <a:r>
              <a:rPr lang="fr-FR" dirty="0" err="1" smtClean="0"/>
              <a:t>education</a:t>
            </a:r>
            <a:r>
              <a:rPr lang="fr-FR" dirty="0" smtClean="0"/>
              <a:t>, </a:t>
            </a:r>
            <a:r>
              <a:rPr lang="fr-FR" dirty="0" err="1" smtClean="0"/>
              <a:t>age</a:t>
            </a:r>
            <a:r>
              <a:rPr lang="fr-FR" dirty="0" smtClean="0"/>
              <a:t>, </a:t>
            </a:r>
            <a:r>
              <a:rPr lang="fr-FR" dirty="0" err="1" smtClean="0"/>
              <a:t>exposure</a:t>
            </a:r>
            <a:r>
              <a:rPr lang="fr-FR" dirty="0" smtClean="0"/>
              <a:t> to </a:t>
            </a:r>
            <a:r>
              <a:rPr lang="fr-FR" dirty="0" err="1" smtClean="0"/>
              <a:t>Zika</a:t>
            </a:r>
            <a:r>
              <a:rPr lang="fr-FR" dirty="0" smtClean="0"/>
              <a:t>?</a:t>
            </a:r>
          </a:p>
          <a:p>
            <a:r>
              <a:rPr lang="fr-FR" dirty="0" err="1" smtClean="0"/>
              <a:t>Matched</a:t>
            </a:r>
            <a:r>
              <a:rPr lang="fr-FR" dirty="0" smtClean="0"/>
              <a:t> for date and place=</a:t>
            </a:r>
            <a:r>
              <a:rPr lang="fr-FR" dirty="0" err="1" smtClean="0"/>
              <a:t>exposure</a:t>
            </a:r>
            <a:r>
              <a:rPr lang="fr-FR" dirty="0" smtClean="0"/>
              <a:t> to </a:t>
            </a:r>
            <a:r>
              <a:rPr lang="fr-FR" dirty="0" err="1" smtClean="0"/>
              <a:t>Zika</a:t>
            </a:r>
            <a:r>
              <a:rPr lang="fr-FR" dirty="0" smtClean="0"/>
              <a:t>, </a:t>
            </a:r>
            <a:r>
              <a:rPr lang="fr-FR" dirty="0" err="1" smtClean="0"/>
              <a:t>other</a:t>
            </a:r>
            <a:r>
              <a:rPr lang="fr-FR" dirty="0" smtClean="0"/>
              <a:t> </a:t>
            </a:r>
            <a:r>
              <a:rPr lang="fr-FR" dirty="0" err="1" smtClean="0"/>
              <a:t>environmental</a:t>
            </a:r>
            <a:r>
              <a:rPr lang="fr-FR" dirty="0" smtClean="0"/>
              <a:t> </a:t>
            </a:r>
            <a:r>
              <a:rPr lang="fr-FR" dirty="0" err="1" smtClean="0"/>
              <a:t>factors</a:t>
            </a:r>
            <a:endParaRPr lang="en-US" dirty="0"/>
          </a:p>
        </p:txBody>
      </p:sp>
      <p:sp>
        <p:nvSpPr>
          <p:cNvPr id="7" name="TextBox 6"/>
          <p:cNvSpPr txBox="1"/>
          <p:nvPr/>
        </p:nvSpPr>
        <p:spPr>
          <a:xfrm>
            <a:off x="5095967" y="2733793"/>
            <a:ext cx="4548899" cy="646331"/>
          </a:xfrm>
          <a:prstGeom prst="rect">
            <a:avLst/>
          </a:prstGeom>
          <a:noFill/>
        </p:spPr>
        <p:txBody>
          <a:bodyPr wrap="square" rtlCol="0">
            <a:spAutoFit/>
          </a:bodyPr>
          <a:lstStyle/>
          <a:p>
            <a:r>
              <a:rPr lang="fr-FR" b="1" u="sng" dirty="0" err="1" smtClean="0"/>
              <a:t>results</a:t>
            </a:r>
            <a:endParaRPr lang="fr-FR" b="1" u="sng" dirty="0" smtClean="0"/>
          </a:p>
          <a:p>
            <a:r>
              <a:rPr lang="fr-FR" b="1" dirty="0" smtClean="0"/>
              <a:t>32 cases; 62 </a:t>
            </a:r>
            <a:r>
              <a:rPr lang="fr-FR" b="1" dirty="0" err="1" smtClean="0"/>
              <a:t>controls</a:t>
            </a:r>
            <a:endParaRPr lang="en-US" b="1" dirty="0" smtClean="0"/>
          </a:p>
        </p:txBody>
      </p:sp>
      <p:pic>
        <p:nvPicPr>
          <p:cNvPr id="8" name="Picture 7"/>
          <p:cNvPicPr>
            <a:picLocks noChangeAspect="1"/>
          </p:cNvPicPr>
          <p:nvPr/>
        </p:nvPicPr>
        <p:blipFill>
          <a:blip r:embed="rId3"/>
          <a:stretch>
            <a:fillRect/>
          </a:stretch>
        </p:blipFill>
        <p:spPr>
          <a:xfrm>
            <a:off x="5095967" y="3522449"/>
            <a:ext cx="6589769" cy="1813097"/>
          </a:xfrm>
          <a:prstGeom prst="rect">
            <a:avLst/>
          </a:prstGeom>
          <a:ln>
            <a:solidFill>
              <a:schemeClr val="tx1"/>
            </a:solidFill>
          </a:ln>
        </p:spPr>
      </p:pic>
      <p:sp>
        <p:nvSpPr>
          <p:cNvPr id="9" name="TextBox 8"/>
          <p:cNvSpPr txBox="1"/>
          <p:nvPr/>
        </p:nvSpPr>
        <p:spPr>
          <a:xfrm>
            <a:off x="8098971" y="3522449"/>
            <a:ext cx="4296229" cy="646331"/>
          </a:xfrm>
          <a:prstGeom prst="rect">
            <a:avLst/>
          </a:prstGeom>
          <a:noFill/>
        </p:spPr>
        <p:txBody>
          <a:bodyPr wrap="square" rtlCol="0">
            <a:spAutoFit/>
          </a:bodyPr>
          <a:lstStyle/>
          <a:p>
            <a:r>
              <a:rPr lang="fr-FR" dirty="0" smtClean="0"/>
              <a:t>Cases	   </a:t>
            </a:r>
            <a:r>
              <a:rPr lang="fr-FR" dirty="0" err="1" smtClean="0"/>
              <a:t>Controls</a:t>
            </a:r>
            <a:r>
              <a:rPr lang="fr-FR" dirty="0"/>
              <a:t> </a:t>
            </a:r>
            <a:r>
              <a:rPr lang="fr-FR" dirty="0" smtClean="0"/>
              <a:t>       OR (95%CI)		</a:t>
            </a:r>
            <a:endParaRPr lang="en-US" dirty="0"/>
          </a:p>
        </p:txBody>
      </p:sp>
    </p:spTree>
    <p:extLst>
      <p:ext uri="{BB962C8B-B14F-4D97-AF65-F5344CB8AC3E}">
        <p14:creationId xmlns:p14="http://schemas.microsoft.com/office/powerpoint/2010/main" val="18444062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6561"/>
            <a:ext cx="10515600" cy="1022639"/>
          </a:xfrm>
        </p:spPr>
        <p:txBody>
          <a:bodyPr/>
          <a:lstStyle/>
          <a:p>
            <a:r>
              <a:rPr lang="fr-FR" b="1" dirty="0" err="1" smtClean="0"/>
              <a:t>Cohort</a:t>
            </a:r>
            <a:r>
              <a:rPr lang="fr-FR" b="1" dirty="0" smtClean="0"/>
              <a:t> </a:t>
            </a:r>
            <a:r>
              <a:rPr lang="fr-FR" b="1" dirty="0" err="1" smtClean="0"/>
              <a:t>study</a:t>
            </a:r>
            <a:endParaRPr lang="en-US" b="1" dirty="0"/>
          </a:p>
        </p:txBody>
      </p:sp>
      <p:sp>
        <p:nvSpPr>
          <p:cNvPr id="3" name="TextBox 2"/>
          <p:cNvSpPr txBox="1"/>
          <p:nvPr/>
        </p:nvSpPr>
        <p:spPr>
          <a:xfrm>
            <a:off x="113335" y="1138955"/>
            <a:ext cx="7062527" cy="5632311"/>
          </a:xfrm>
          <a:prstGeom prst="rect">
            <a:avLst/>
          </a:prstGeom>
          <a:noFill/>
        </p:spPr>
        <p:txBody>
          <a:bodyPr wrap="square" rtlCol="0">
            <a:spAutoFit/>
          </a:bodyPr>
          <a:lstStyle/>
          <a:p>
            <a:r>
              <a:rPr lang="fr-FR" b="1" u="sng" dirty="0" smtClean="0"/>
              <a:t>design</a:t>
            </a:r>
            <a:endParaRPr lang="en-US" b="1" u="sng" dirty="0" smtClean="0"/>
          </a:p>
          <a:p>
            <a:r>
              <a:rPr lang="en-US" dirty="0" smtClean="0"/>
              <a:t>cohort study</a:t>
            </a:r>
          </a:p>
          <a:p>
            <a:r>
              <a:rPr lang="fr-FR" dirty="0" smtClean="0"/>
              <a:t>prospective</a:t>
            </a:r>
            <a:endParaRPr lang="en-US" dirty="0" smtClean="0"/>
          </a:p>
          <a:p>
            <a:r>
              <a:rPr lang="en-US" dirty="0" smtClean="0"/>
              <a:t>1 hospital in Tegucigalpa, Honduras</a:t>
            </a:r>
          </a:p>
          <a:p>
            <a:endParaRPr lang="fr-FR" dirty="0" smtClean="0"/>
          </a:p>
          <a:p>
            <a:r>
              <a:rPr lang="fr-FR" b="1" dirty="0" smtClean="0"/>
              <a:t>Inclusion</a:t>
            </a:r>
            <a:r>
              <a:rPr lang="fr-FR" dirty="0" smtClean="0"/>
              <a:t>=</a:t>
            </a:r>
            <a:r>
              <a:rPr lang="fr-FR" dirty="0" err="1" smtClean="0"/>
              <a:t>Pregnant</a:t>
            </a:r>
            <a:r>
              <a:rPr lang="fr-FR" dirty="0" smtClean="0"/>
              <a:t> </a:t>
            </a:r>
            <a:r>
              <a:rPr lang="fr-FR" dirty="0" err="1" smtClean="0"/>
              <a:t>women</a:t>
            </a:r>
            <a:r>
              <a:rPr lang="fr-FR" dirty="0" smtClean="0"/>
              <a:t> </a:t>
            </a:r>
            <a:r>
              <a:rPr lang="fr-FR" dirty="0" err="1" smtClean="0"/>
              <a:t>upon</a:t>
            </a:r>
            <a:r>
              <a:rPr lang="fr-FR" dirty="0" smtClean="0"/>
              <a:t> </a:t>
            </a:r>
            <a:r>
              <a:rPr lang="fr-FR" dirty="0" err="1" smtClean="0"/>
              <a:t>their</a:t>
            </a:r>
            <a:r>
              <a:rPr lang="fr-FR" dirty="0" smtClean="0"/>
              <a:t> first </a:t>
            </a:r>
            <a:r>
              <a:rPr lang="fr-FR" dirty="0" err="1" smtClean="0"/>
              <a:t>antenatal</a:t>
            </a:r>
            <a:r>
              <a:rPr lang="fr-FR" dirty="0" smtClean="0"/>
              <a:t> </a:t>
            </a:r>
          </a:p>
          <a:p>
            <a:r>
              <a:rPr lang="fr-FR" dirty="0" smtClean="0"/>
              <a:t>consultation</a:t>
            </a:r>
            <a:endParaRPr lang="fr-FR" dirty="0"/>
          </a:p>
          <a:p>
            <a:endParaRPr lang="en-US" dirty="0" smtClean="0"/>
          </a:p>
          <a:p>
            <a:r>
              <a:rPr lang="fr-FR" b="1" dirty="0" err="1" smtClean="0"/>
              <a:t>Exposure</a:t>
            </a:r>
            <a:r>
              <a:rPr lang="fr-FR" b="1" dirty="0" smtClean="0"/>
              <a:t>=</a:t>
            </a:r>
            <a:r>
              <a:rPr lang="fr-FR" b="1" dirty="0" err="1" smtClean="0"/>
              <a:t>maternal</a:t>
            </a:r>
            <a:r>
              <a:rPr lang="fr-FR" b="1" dirty="0" smtClean="0"/>
              <a:t> </a:t>
            </a:r>
            <a:r>
              <a:rPr lang="fr-FR" b="1" dirty="0" err="1" smtClean="0"/>
              <a:t>Zika</a:t>
            </a:r>
            <a:r>
              <a:rPr lang="fr-FR" b="1" dirty="0" smtClean="0"/>
              <a:t> virus infection</a:t>
            </a:r>
          </a:p>
          <a:p>
            <a:r>
              <a:rPr lang="fr-FR" dirty="0" err="1" smtClean="0"/>
              <a:t>Exposed</a:t>
            </a:r>
            <a:r>
              <a:rPr lang="fr-FR" dirty="0" smtClean="0"/>
              <a:t>: </a:t>
            </a:r>
            <a:r>
              <a:rPr lang="fr-FR" dirty="0" err="1" smtClean="0"/>
              <a:t>suspected</a:t>
            </a:r>
            <a:r>
              <a:rPr lang="fr-FR" dirty="0" smtClean="0"/>
              <a:t> (</a:t>
            </a:r>
            <a:r>
              <a:rPr lang="fr-FR" dirty="0" err="1" smtClean="0"/>
              <a:t>fever</a:t>
            </a:r>
            <a:r>
              <a:rPr lang="fr-FR" dirty="0" smtClean="0"/>
              <a:t> + </a:t>
            </a:r>
            <a:r>
              <a:rPr lang="fr-FR" dirty="0" err="1" smtClean="0"/>
              <a:t>other</a:t>
            </a:r>
            <a:r>
              <a:rPr lang="fr-FR" dirty="0" smtClean="0"/>
              <a:t> </a:t>
            </a:r>
            <a:r>
              <a:rPr lang="fr-FR" dirty="0" err="1" smtClean="0"/>
              <a:t>clinical</a:t>
            </a:r>
            <a:r>
              <a:rPr lang="fr-FR" dirty="0" smtClean="0"/>
              <a:t> </a:t>
            </a:r>
            <a:r>
              <a:rPr lang="fr-FR" dirty="0" err="1" smtClean="0"/>
              <a:t>symptoms</a:t>
            </a:r>
            <a:r>
              <a:rPr lang="fr-FR" dirty="0" smtClean="0"/>
              <a:t>); probable/</a:t>
            </a:r>
            <a:r>
              <a:rPr lang="fr-FR" dirty="0" err="1" smtClean="0"/>
              <a:t>confirmed</a:t>
            </a:r>
            <a:r>
              <a:rPr lang="fr-FR" dirty="0" smtClean="0"/>
              <a:t> (</a:t>
            </a:r>
            <a:r>
              <a:rPr lang="fr-FR" dirty="0" err="1" smtClean="0"/>
              <a:t>presence</a:t>
            </a:r>
            <a:r>
              <a:rPr lang="fr-FR" dirty="0" smtClean="0"/>
              <a:t> of </a:t>
            </a:r>
            <a:r>
              <a:rPr lang="en-US" dirty="0" err="1" smtClean="0"/>
              <a:t>Zika</a:t>
            </a:r>
            <a:r>
              <a:rPr lang="en-US" dirty="0" smtClean="0"/>
              <a:t> virus-specific IgM, different tests)</a:t>
            </a:r>
            <a:endParaRPr lang="fr-FR" dirty="0" smtClean="0"/>
          </a:p>
          <a:p>
            <a:endParaRPr lang="fr-FR" dirty="0"/>
          </a:p>
          <a:p>
            <a:r>
              <a:rPr lang="fr-FR" b="1" dirty="0" err="1" smtClean="0"/>
              <a:t>Outcome</a:t>
            </a:r>
            <a:r>
              <a:rPr lang="fr-FR" b="1" dirty="0" smtClean="0"/>
              <a:t>=</a:t>
            </a:r>
            <a:r>
              <a:rPr lang="fr-FR" b="1" dirty="0" err="1" smtClean="0"/>
              <a:t>microcephaly</a:t>
            </a:r>
            <a:endParaRPr lang="fr-FR" b="1" dirty="0"/>
          </a:p>
          <a:p>
            <a:r>
              <a:rPr lang="en-US" dirty="0"/>
              <a:t>defined as an </a:t>
            </a:r>
            <a:r>
              <a:rPr lang="en-US" dirty="0" err="1" smtClean="0"/>
              <a:t>occipito</a:t>
            </a:r>
            <a:r>
              <a:rPr lang="en-US" dirty="0" smtClean="0"/>
              <a:t>-frontal circumference </a:t>
            </a:r>
            <a:r>
              <a:rPr lang="en-US" dirty="0"/>
              <a:t>&lt;2SD for sex and gestational </a:t>
            </a:r>
            <a:r>
              <a:rPr lang="en-US" dirty="0" smtClean="0"/>
              <a:t>age, using </a:t>
            </a:r>
            <a:r>
              <a:rPr lang="en-US" dirty="0"/>
              <a:t>the INTERGROWTH-21st </a:t>
            </a:r>
            <a:r>
              <a:rPr lang="en-US" dirty="0" smtClean="0"/>
              <a:t>charts</a:t>
            </a:r>
          </a:p>
          <a:p>
            <a:endParaRPr lang="fr-FR" b="1" dirty="0"/>
          </a:p>
          <a:p>
            <a:r>
              <a:rPr lang="fr-FR" b="1" dirty="0" err="1" smtClean="0"/>
              <a:t>Analysis</a:t>
            </a:r>
            <a:r>
              <a:rPr lang="fr-FR" b="1" dirty="0" smtClean="0"/>
              <a:t> </a:t>
            </a:r>
            <a:r>
              <a:rPr lang="fr-FR" b="1" dirty="0" err="1" smtClean="0"/>
              <a:t>planned</a:t>
            </a:r>
            <a:r>
              <a:rPr lang="fr-FR" b="1" dirty="0"/>
              <a:t> </a:t>
            </a:r>
            <a:r>
              <a:rPr lang="fr-FR" b="1" dirty="0" err="1" smtClean="0"/>
              <a:t>so</a:t>
            </a:r>
            <a:r>
              <a:rPr lang="fr-FR" b="1" dirty="0" smtClean="0"/>
              <a:t> far (</a:t>
            </a:r>
            <a:r>
              <a:rPr lang="fr-FR" b="1" dirty="0" err="1" smtClean="0"/>
              <a:t>because</a:t>
            </a:r>
            <a:r>
              <a:rPr lang="fr-FR" b="1" dirty="0" smtClean="0"/>
              <a:t> </a:t>
            </a:r>
            <a:r>
              <a:rPr lang="fr-FR" b="1" dirty="0" err="1" smtClean="0"/>
              <a:t>lack</a:t>
            </a:r>
            <a:r>
              <a:rPr lang="fr-FR" b="1" dirty="0" smtClean="0"/>
              <a:t> of </a:t>
            </a:r>
            <a:r>
              <a:rPr lang="fr-FR" b="1" dirty="0" err="1" smtClean="0"/>
              <a:t>means</a:t>
            </a:r>
            <a:r>
              <a:rPr lang="fr-FR" b="1" dirty="0" smtClean="0"/>
              <a:t>: case-</a:t>
            </a:r>
            <a:r>
              <a:rPr lang="fr-FR" b="1" dirty="0" err="1" smtClean="0"/>
              <a:t>cohort</a:t>
            </a:r>
            <a:r>
              <a:rPr lang="fr-FR" b="1" dirty="0" smtClean="0"/>
              <a:t>):</a:t>
            </a:r>
          </a:p>
          <a:p>
            <a:pPr marL="285750" indent="-285750">
              <a:buFontTx/>
              <a:buChar char="-"/>
            </a:pPr>
            <a:r>
              <a:rPr lang="fr-FR" dirty="0" err="1" smtClean="0"/>
              <a:t>samples</a:t>
            </a:r>
            <a:r>
              <a:rPr lang="fr-FR" dirty="0" smtClean="0"/>
              <a:t> of all </a:t>
            </a:r>
            <a:r>
              <a:rPr lang="fr-FR" dirty="0" err="1" smtClean="0"/>
              <a:t>mothers</a:t>
            </a:r>
            <a:r>
              <a:rPr lang="fr-FR" dirty="0" smtClean="0"/>
              <a:t> of a </a:t>
            </a:r>
            <a:r>
              <a:rPr lang="fr-FR" dirty="0" err="1" smtClean="0"/>
              <a:t>microcephaly</a:t>
            </a:r>
            <a:r>
              <a:rPr lang="fr-FR" dirty="0" smtClean="0"/>
              <a:t> case</a:t>
            </a:r>
          </a:p>
          <a:p>
            <a:pPr marL="285750" indent="-285750">
              <a:buFontTx/>
              <a:buChar char="-"/>
            </a:pPr>
            <a:r>
              <a:rPr lang="fr-FR" dirty="0" err="1" smtClean="0"/>
              <a:t>samples</a:t>
            </a:r>
            <a:r>
              <a:rPr lang="fr-FR" dirty="0" smtClean="0"/>
              <a:t> of 200 </a:t>
            </a:r>
            <a:r>
              <a:rPr lang="fr-FR" dirty="0" err="1" smtClean="0"/>
              <a:t>mothers</a:t>
            </a:r>
            <a:r>
              <a:rPr lang="fr-FR" dirty="0" smtClean="0"/>
              <a:t> of a ‘normal’ baby in </a:t>
            </a:r>
            <a:r>
              <a:rPr lang="fr-FR" dirty="0" err="1" smtClean="0"/>
              <a:t>order</a:t>
            </a:r>
            <a:r>
              <a:rPr lang="fr-FR" dirty="0" smtClean="0"/>
              <a:t> to </a:t>
            </a:r>
            <a:r>
              <a:rPr lang="fr-FR" dirty="0" err="1" smtClean="0"/>
              <a:t>estimate</a:t>
            </a:r>
            <a:r>
              <a:rPr lang="fr-FR" dirty="0" smtClean="0"/>
              <a:t> </a:t>
            </a:r>
            <a:r>
              <a:rPr lang="fr-FR" dirty="0" err="1" smtClean="0"/>
              <a:t>prevalence</a:t>
            </a:r>
            <a:r>
              <a:rPr lang="fr-FR" dirty="0" smtClean="0"/>
              <a:t>/incidence of </a:t>
            </a:r>
            <a:r>
              <a:rPr lang="fr-FR" dirty="0" err="1" smtClean="0"/>
              <a:t>Zika</a:t>
            </a:r>
            <a:r>
              <a:rPr lang="fr-FR" dirty="0" smtClean="0"/>
              <a:t>-v infection in the </a:t>
            </a:r>
            <a:r>
              <a:rPr lang="fr-FR" dirty="0" err="1" smtClean="0"/>
              <a:t>general</a:t>
            </a:r>
            <a:r>
              <a:rPr lang="fr-FR" dirty="0" smtClean="0"/>
              <a:t> population</a:t>
            </a:r>
          </a:p>
        </p:txBody>
      </p:sp>
      <p:pic>
        <p:nvPicPr>
          <p:cNvPr id="4" name="Picture 3"/>
          <p:cNvPicPr>
            <a:picLocks noChangeAspect="1"/>
          </p:cNvPicPr>
          <p:nvPr/>
        </p:nvPicPr>
        <p:blipFill>
          <a:blip r:embed="rId3"/>
          <a:stretch>
            <a:fillRect/>
          </a:stretch>
        </p:blipFill>
        <p:spPr>
          <a:xfrm>
            <a:off x="5350297" y="505097"/>
            <a:ext cx="6525079" cy="2633376"/>
          </a:xfrm>
          <a:prstGeom prst="rect">
            <a:avLst/>
          </a:prstGeom>
        </p:spPr>
      </p:pic>
    </p:spTree>
    <p:extLst>
      <p:ext uri="{BB962C8B-B14F-4D97-AF65-F5344CB8AC3E}">
        <p14:creationId xmlns:p14="http://schemas.microsoft.com/office/powerpoint/2010/main" val="13677182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own Arrow 35"/>
          <p:cNvSpPr/>
          <p:nvPr/>
        </p:nvSpPr>
        <p:spPr>
          <a:xfrm>
            <a:off x="8940800" y="879567"/>
            <a:ext cx="174272" cy="3617130"/>
          </a:xfrm>
          <a:prstGeom prst="down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8" name="Down Arrow 37"/>
          <p:cNvSpPr/>
          <p:nvPr/>
        </p:nvSpPr>
        <p:spPr>
          <a:xfrm>
            <a:off x="7905405" y="1706880"/>
            <a:ext cx="172301" cy="27898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p:cNvSpPr>
            <a:spLocks noGrp="1"/>
          </p:cNvSpPr>
          <p:nvPr>
            <p:ph type="title"/>
          </p:nvPr>
        </p:nvSpPr>
        <p:spPr>
          <a:xfrm>
            <a:off x="820783" y="-87721"/>
            <a:ext cx="10515600" cy="1325563"/>
          </a:xfrm>
        </p:spPr>
        <p:txBody>
          <a:bodyPr/>
          <a:lstStyle/>
          <a:p>
            <a:r>
              <a:rPr lang="fr-FR" dirty="0" err="1" smtClean="0"/>
              <a:t>Timeline</a:t>
            </a:r>
            <a:r>
              <a:rPr lang="fr-FR" dirty="0" smtClean="0"/>
              <a:t> of </a:t>
            </a:r>
            <a:r>
              <a:rPr lang="fr-FR" dirty="0" err="1" smtClean="0"/>
              <a:t>presented</a:t>
            </a:r>
            <a:r>
              <a:rPr lang="fr-FR" dirty="0" smtClean="0"/>
              <a:t> </a:t>
            </a:r>
            <a:r>
              <a:rPr lang="fr-FR" dirty="0" err="1" smtClean="0"/>
              <a:t>studies</a:t>
            </a:r>
            <a:endParaRPr lang="en-US" dirty="0"/>
          </a:p>
        </p:txBody>
      </p:sp>
      <p:sp>
        <p:nvSpPr>
          <p:cNvPr id="5" name="Right Arrow 4"/>
          <p:cNvSpPr/>
          <p:nvPr/>
        </p:nvSpPr>
        <p:spPr>
          <a:xfrm>
            <a:off x="705393" y="4397828"/>
            <a:ext cx="10554789" cy="461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56707" y="4258489"/>
            <a:ext cx="45719" cy="2525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02124" y="4249780"/>
            <a:ext cx="45719" cy="2525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1471" y="3906570"/>
            <a:ext cx="652743" cy="369332"/>
          </a:xfrm>
          <a:prstGeom prst="rect">
            <a:avLst/>
          </a:prstGeom>
          <a:noFill/>
        </p:spPr>
        <p:txBody>
          <a:bodyPr wrap="none" rtlCol="0">
            <a:spAutoFit/>
          </a:bodyPr>
          <a:lstStyle/>
          <a:p>
            <a:r>
              <a:rPr lang="fr-FR" dirty="0" smtClean="0"/>
              <a:t>2013</a:t>
            </a:r>
            <a:endParaRPr lang="en-US" dirty="0"/>
          </a:p>
        </p:txBody>
      </p:sp>
      <p:sp>
        <p:nvSpPr>
          <p:cNvPr id="12" name="TextBox 11"/>
          <p:cNvSpPr txBox="1"/>
          <p:nvPr/>
        </p:nvSpPr>
        <p:spPr>
          <a:xfrm>
            <a:off x="2730335" y="3906570"/>
            <a:ext cx="652743" cy="369332"/>
          </a:xfrm>
          <a:prstGeom prst="rect">
            <a:avLst/>
          </a:prstGeom>
          <a:noFill/>
        </p:spPr>
        <p:txBody>
          <a:bodyPr wrap="none" rtlCol="0">
            <a:spAutoFit/>
          </a:bodyPr>
          <a:lstStyle/>
          <a:p>
            <a:r>
              <a:rPr lang="fr-FR" dirty="0" smtClean="0"/>
              <a:t>2014</a:t>
            </a:r>
            <a:endParaRPr lang="en-US" dirty="0"/>
          </a:p>
        </p:txBody>
      </p:sp>
      <p:sp>
        <p:nvSpPr>
          <p:cNvPr id="13" name="Rectangle 12"/>
          <p:cNvSpPr/>
          <p:nvPr/>
        </p:nvSpPr>
        <p:spPr>
          <a:xfrm>
            <a:off x="5365571" y="4258489"/>
            <a:ext cx="45719" cy="2525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039199" y="3906570"/>
            <a:ext cx="652743" cy="369332"/>
          </a:xfrm>
          <a:prstGeom prst="rect">
            <a:avLst/>
          </a:prstGeom>
          <a:noFill/>
        </p:spPr>
        <p:txBody>
          <a:bodyPr wrap="none" rtlCol="0">
            <a:spAutoFit/>
          </a:bodyPr>
          <a:lstStyle/>
          <a:p>
            <a:r>
              <a:rPr lang="fr-FR" dirty="0" smtClean="0"/>
              <a:t>2015</a:t>
            </a:r>
            <a:endParaRPr lang="en-US" dirty="0"/>
          </a:p>
        </p:txBody>
      </p:sp>
      <p:sp>
        <p:nvSpPr>
          <p:cNvPr id="16" name="Rectangle 15"/>
          <p:cNvSpPr/>
          <p:nvPr/>
        </p:nvSpPr>
        <p:spPr>
          <a:xfrm>
            <a:off x="7674435" y="4261051"/>
            <a:ext cx="45719" cy="2525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348063" y="3909132"/>
            <a:ext cx="652743" cy="369332"/>
          </a:xfrm>
          <a:prstGeom prst="rect">
            <a:avLst/>
          </a:prstGeom>
          <a:noFill/>
        </p:spPr>
        <p:txBody>
          <a:bodyPr wrap="none" rtlCol="0">
            <a:spAutoFit/>
          </a:bodyPr>
          <a:lstStyle/>
          <a:p>
            <a:r>
              <a:rPr lang="fr-FR" dirty="0" smtClean="0"/>
              <a:t>2016</a:t>
            </a:r>
            <a:endParaRPr lang="en-US" dirty="0"/>
          </a:p>
        </p:txBody>
      </p:sp>
      <p:sp>
        <p:nvSpPr>
          <p:cNvPr id="18" name="Rectangle 17"/>
          <p:cNvSpPr/>
          <p:nvPr/>
        </p:nvSpPr>
        <p:spPr>
          <a:xfrm>
            <a:off x="2247897" y="4859383"/>
            <a:ext cx="1663338" cy="827315"/>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French </a:t>
            </a:r>
            <a:r>
              <a:rPr lang="fr-FR" sz="1400" dirty="0" err="1" smtClean="0">
                <a:solidFill>
                  <a:schemeClr val="tx1"/>
                </a:solidFill>
              </a:rPr>
              <a:t>Polynesia</a:t>
            </a:r>
            <a:r>
              <a:rPr lang="fr-FR" sz="1400" dirty="0" smtClean="0">
                <a:solidFill>
                  <a:schemeClr val="tx1"/>
                </a:solidFill>
              </a:rPr>
              <a:t> </a:t>
            </a:r>
            <a:r>
              <a:rPr lang="fr-FR" sz="1400" dirty="0" err="1" smtClean="0">
                <a:solidFill>
                  <a:schemeClr val="tx1"/>
                </a:solidFill>
              </a:rPr>
              <a:t>Zika</a:t>
            </a:r>
            <a:r>
              <a:rPr lang="fr-FR" sz="1400" dirty="0" smtClean="0">
                <a:solidFill>
                  <a:schemeClr val="tx1"/>
                </a:solidFill>
              </a:rPr>
              <a:t> </a:t>
            </a:r>
            <a:r>
              <a:rPr lang="fr-FR" sz="1400" dirty="0" err="1" smtClean="0">
                <a:solidFill>
                  <a:schemeClr val="tx1"/>
                </a:solidFill>
              </a:rPr>
              <a:t>outbreak</a:t>
            </a:r>
            <a:endParaRPr lang="fr-FR" sz="1400" dirty="0" smtClean="0">
              <a:solidFill>
                <a:schemeClr val="tx1"/>
              </a:solidFill>
            </a:endParaRPr>
          </a:p>
          <a:p>
            <a:pPr algn="ctr"/>
            <a:r>
              <a:rPr lang="fr-FR" sz="1400" dirty="0" smtClean="0">
                <a:solidFill>
                  <a:schemeClr val="tx1"/>
                </a:solidFill>
              </a:rPr>
              <a:t>Sept13-Mar14</a:t>
            </a:r>
            <a:endParaRPr lang="en-US" sz="1400" dirty="0">
              <a:solidFill>
                <a:schemeClr val="tx1"/>
              </a:solidFill>
            </a:endParaRPr>
          </a:p>
        </p:txBody>
      </p:sp>
      <p:sp>
        <p:nvSpPr>
          <p:cNvPr id="23" name="Down Arrow 22"/>
          <p:cNvSpPr/>
          <p:nvPr/>
        </p:nvSpPr>
        <p:spPr>
          <a:xfrm>
            <a:off x="8186057" y="2680760"/>
            <a:ext cx="202280" cy="1821570"/>
          </a:xfrm>
          <a:prstGeom prst="downArrow">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605590" y="2015972"/>
            <a:ext cx="1330693" cy="646331"/>
          </a:xfrm>
          <a:prstGeom prst="rect">
            <a:avLst/>
          </a:prstGeom>
          <a:solidFill>
            <a:schemeClr val="bg1"/>
          </a:solidFill>
        </p:spPr>
        <p:txBody>
          <a:bodyPr wrap="square" rtlCol="0">
            <a:spAutoFit/>
          </a:bodyPr>
          <a:lstStyle/>
          <a:p>
            <a:r>
              <a:rPr lang="fr-FR" sz="1200" b="1" dirty="0" smtClean="0"/>
              <a:t>March 16</a:t>
            </a:r>
          </a:p>
          <a:p>
            <a:r>
              <a:rPr lang="fr-FR" sz="1200" b="1" dirty="0" smtClean="0"/>
              <a:t>Math. </a:t>
            </a:r>
            <a:r>
              <a:rPr lang="fr-FR" sz="1200" b="1" dirty="0" err="1" smtClean="0"/>
              <a:t>modelling</a:t>
            </a:r>
            <a:r>
              <a:rPr lang="fr-FR" sz="1200" b="1" dirty="0" smtClean="0"/>
              <a:t> French </a:t>
            </a:r>
            <a:r>
              <a:rPr lang="fr-FR" sz="1200" b="1" dirty="0" err="1" smtClean="0"/>
              <a:t>Polynesia</a:t>
            </a:r>
            <a:r>
              <a:rPr lang="fr-FR" sz="1200" b="1" dirty="0" smtClean="0">
                <a:solidFill>
                  <a:srgbClr val="FF0000"/>
                </a:solidFill>
              </a:rPr>
              <a:t>*</a:t>
            </a:r>
            <a:endParaRPr lang="en-US" sz="1200" b="1" dirty="0">
              <a:solidFill>
                <a:srgbClr val="FF0000"/>
              </a:solidFill>
            </a:endParaRPr>
          </a:p>
        </p:txBody>
      </p:sp>
      <p:sp>
        <p:nvSpPr>
          <p:cNvPr id="25" name="Rectangle 24"/>
          <p:cNvSpPr/>
          <p:nvPr/>
        </p:nvSpPr>
        <p:spPr>
          <a:xfrm>
            <a:off x="7720154" y="4859383"/>
            <a:ext cx="1719937" cy="827315"/>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rPr>
              <a:t>Data collection for case-control</a:t>
            </a:r>
          </a:p>
          <a:p>
            <a:pPr algn="ctr"/>
            <a:r>
              <a:rPr lang="fr-FR" sz="1400" b="1" dirty="0" smtClean="0">
                <a:solidFill>
                  <a:schemeClr val="tx1"/>
                </a:solidFill>
              </a:rPr>
              <a:t>Jan16-May16</a:t>
            </a:r>
            <a:endParaRPr lang="en-US" sz="1400" b="1" dirty="0">
              <a:solidFill>
                <a:schemeClr val="tx1"/>
              </a:solidFill>
            </a:endParaRPr>
          </a:p>
        </p:txBody>
      </p:sp>
      <p:sp>
        <p:nvSpPr>
          <p:cNvPr id="26" name="Down Arrow 25"/>
          <p:cNvSpPr/>
          <p:nvPr/>
        </p:nvSpPr>
        <p:spPr>
          <a:xfrm>
            <a:off x="10253381" y="2970292"/>
            <a:ext cx="155950" cy="1532038"/>
          </a:xfrm>
          <a:prstGeom prst="downArrow">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0027361" y="2502993"/>
            <a:ext cx="982128" cy="461665"/>
          </a:xfrm>
          <a:prstGeom prst="rect">
            <a:avLst/>
          </a:prstGeom>
          <a:noFill/>
        </p:spPr>
        <p:txBody>
          <a:bodyPr wrap="none" rtlCol="0">
            <a:spAutoFit/>
          </a:bodyPr>
          <a:lstStyle/>
          <a:p>
            <a:r>
              <a:rPr lang="fr-FR" sz="1200" b="1" dirty="0" smtClean="0"/>
              <a:t>Sept 16</a:t>
            </a:r>
          </a:p>
          <a:p>
            <a:r>
              <a:rPr lang="fr-FR" sz="1200" b="1" dirty="0" smtClean="0"/>
              <a:t>Case-control</a:t>
            </a:r>
          </a:p>
        </p:txBody>
      </p:sp>
      <p:sp>
        <p:nvSpPr>
          <p:cNvPr id="30" name="Rectangle 29"/>
          <p:cNvSpPr/>
          <p:nvPr/>
        </p:nvSpPr>
        <p:spPr>
          <a:xfrm>
            <a:off x="6024376" y="2229230"/>
            <a:ext cx="1607018" cy="907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err="1" smtClean="0">
                <a:solidFill>
                  <a:srgbClr val="FF0000"/>
                </a:solidFill>
              </a:rPr>
              <a:t>Excess</a:t>
            </a:r>
            <a:r>
              <a:rPr lang="fr-FR" sz="1600" b="1" dirty="0" smtClean="0">
                <a:solidFill>
                  <a:srgbClr val="FF0000"/>
                </a:solidFill>
              </a:rPr>
              <a:t> of </a:t>
            </a:r>
            <a:r>
              <a:rPr lang="fr-FR" sz="1600" b="1" dirty="0" err="1" smtClean="0">
                <a:solidFill>
                  <a:srgbClr val="FF0000"/>
                </a:solidFill>
              </a:rPr>
              <a:t>microcephaly</a:t>
            </a:r>
            <a:r>
              <a:rPr lang="fr-FR" sz="1600" b="1" dirty="0" smtClean="0">
                <a:solidFill>
                  <a:srgbClr val="FF0000"/>
                </a:solidFill>
              </a:rPr>
              <a:t> cases </a:t>
            </a:r>
            <a:r>
              <a:rPr lang="fr-FR" sz="1600" b="1" dirty="0" err="1" smtClean="0">
                <a:solidFill>
                  <a:srgbClr val="FF0000"/>
                </a:solidFill>
              </a:rPr>
              <a:t>detected</a:t>
            </a:r>
            <a:r>
              <a:rPr lang="fr-FR" sz="1600" b="1" dirty="0" smtClean="0">
                <a:solidFill>
                  <a:srgbClr val="FF0000"/>
                </a:solidFill>
              </a:rPr>
              <a:t> in </a:t>
            </a:r>
            <a:r>
              <a:rPr lang="fr-FR" sz="1600" b="1" dirty="0" err="1" smtClean="0">
                <a:solidFill>
                  <a:srgbClr val="FF0000"/>
                </a:solidFill>
              </a:rPr>
              <a:t>Brazil</a:t>
            </a:r>
            <a:endParaRPr lang="fr-FR" sz="1600" b="1" dirty="0" smtClean="0">
              <a:solidFill>
                <a:srgbClr val="FF0000"/>
              </a:solidFill>
            </a:endParaRPr>
          </a:p>
          <a:p>
            <a:pPr algn="ctr"/>
            <a:r>
              <a:rPr lang="fr-FR" sz="1600" b="1" dirty="0" smtClean="0">
                <a:solidFill>
                  <a:srgbClr val="FF0000"/>
                </a:solidFill>
              </a:rPr>
              <a:t>Oct15</a:t>
            </a:r>
            <a:endParaRPr lang="en-US" sz="1600" b="1" dirty="0">
              <a:solidFill>
                <a:srgbClr val="FF0000"/>
              </a:solidFill>
            </a:endParaRPr>
          </a:p>
        </p:txBody>
      </p:sp>
      <p:sp>
        <p:nvSpPr>
          <p:cNvPr id="31" name="Rectangle 30"/>
          <p:cNvSpPr/>
          <p:nvPr/>
        </p:nvSpPr>
        <p:spPr>
          <a:xfrm>
            <a:off x="5411289" y="4859382"/>
            <a:ext cx="2060665" cy="827315"/>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err="1" smtClean="0">
                <a:solidFill>
                  <a:schemeClr val="tx1"/>
                </a:solidFill>
              </a:rPr>
              <a:t>Brazil</a:t>
            </a:r>
            <a:r>
              <a:rPr lang="fr-FR" sz="1400" dirty="0" smtClean="0">
                <a:solidFill>
                  <a:schemeClr val="tx1"/>
                </a:solidFill>
              </a:rPr>
              <a:t> </a:t>
            </a:r>
            <a:r>
              <a:rPr lang="fr-FR" sz="1400" dirty="0" err="1" smtClean="0">
                <a:solidFill>
                  <a:schemeClr val="tx1"/>
                </a:solidFill>
              </a:rPr>
              <a:t>Zika</a:t>
            </a:r>
            <a:r>
              <a:rPr lang="fr-FR" sz="1400" dirty="0" smtClean="0">
                <a:solidFill>
                  <a:schemeClr val="tx1"/>
                </a:solidFill>
              </a:rPr>
              <a:t> </a:t>
            </a:r>
            <a:r>
              <a:rPr lang="fr-FR" sz="1400" dirty="0" err="1" smtClean="0">
                <a:solidFill>
                  <a:schemeClr val="tx1"/>
                </a:solidFill>
              </a:rPr>
              <a:t>outbreak</a:t>
            </a:r>
            <a:endParaRPr lang="fr-FR" sz="1400" dirty="0" smtClean="0">
              <a:solidFill>
                <a:schemeClr val="tx1"/>
              </a:solidFill>
            </a:endParaRPr>
          </a:p>
          <a:p>
            <a:pPr algn="ctr"/>
            <a:r>
              <a:rPr lang="fr-FR" sz="1400" dirty="0" smtClean="0">
                <a:solidFill>
                  <a:schemeClr val="tx1"/>
                </a:solidFill>
              </a:rPr>
              <a:t>Mar15-Sept15…</a:t>
            </a:r>
            <a:endParaRPr lang="en-US" sz="1400" dirty="0">
              <a:solidFill>
                <a:schemeClr val="tx1"/>
              </a:solidFill>
            </a:endParaRPr>
          </a:p>
        </p:txBody>
      </p:sp>
      <p:sp>
        <p:nvSpPr>
          <p:cNvPr id="32" name="Down Arrow 31"/>
          <p:cNvSpPr/>
          <p:nvPr/>
        </p:nvSpPr>
        <p:spPr>
          <a:xfrm>
            <a:off x="9545452" y="2973367"/>
            <a:ext cx="155950" cy="15320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99668" y="2323961"/>
            <a:ext cx="965393" cy="646331"/>
          </a:xfrm>
          <a:prstGeom prst="rect">
            <a:avLst/>
          </a:prstGeom>
          <a:noFill/>
        </p:spPr>
        <p:txBody>
          <a:bodyPr wrap="square" rtlCol="0">
            <a:spAutoFit/>
          </a:bodyPr>
          <a:lstStyle/>
          <a:p>
            <a:r>
              <a:rPr lang="fr-FR" sz="1200" b="1" dirty="0" smtClean="0"/>
              <a:t>July 16</a:t>
            </a:r>
            <a:endParaRPr lang="en-US" sz="1200" b="1" dirty="0"/>
          </a:p>
          <a:p>
            <a:r>
              <a:rPr lang="fr-FR" sz="1200" b="1" dirty="0" smtClean="0"/>
              <a:t>Surveillance </a:t>
            </a:r>
            <a:r>
              <a:rPr lang="fr-FR" sz="1200" b="1" dirty="0" err="1" smtClean="0"/>
              <a:t>analysis</a:t>
            </a:r>
            <a:endParaRPr lang="fr-FR" sz="1200" b="1" dirty="0" smtClean="0"/>
          </a:p>
        </p:txBody>
      </p:sp>
      <p:sp>
        <p:nvSpPr>
          <p:cNvPr id="34" name="Down Arrow 33"/>
          <p:cNvSpPr/>
          <p:nvPr/>
        </p:nvSpPr>
        <p:spPr>
          <a:xfrm>
            <a:off x="9124105" y="2256746"/>
            <a:ext cx="155950" cy="22455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8750387" y="1398233"/>
            <a:ext cx="1768038" cy="830997"/>
          </a:xfrm>
          <a:prstGeom prst="rect">
            <a:avLst/>
          </a:prstGeom>
          <a:solidFill>
            <a:schemeClr val="bg1"/>
          </a:solidFill>
        </p:spPr>
        <p:txBody>
          <a:bodyPr wrap="square" rtlCol="0">
            <a:spAutoFit/>
          </a:bodyPr>
          <a:lstStyle/>
          <a:p>
            <a:r>
              <a:rPr lang="fr-FR" sz="1200" b="1" dirty="0" err="1" smtClean="0"/>
              <a:t>June</a:t>
            </a:r>
            <a:r>
              <a:rPr lang="fr-FR" sz="1200" b="1" dirty="0" smtClean="0"/>
              <a:t> 16</a:t>
            </a:r>
            <a:endParaRPr lang="en-US" sz="1200" b="1" dirty="0"/>
          </a:p>
          <a:p>
            <a:r>
              <a:rPr lang="fr-FR" sz="1200" b="1" dirty="0" err="1" smtClean="0"/>
              <a:t>Ecological</a:t>
            </a:r>
            <a:r>
              <a:rPr lang="fr-FR" sz="1200" b="1" dirty="0" smtClean="0"/>
              <a:t> </a:t>
            </a:r>
            <a:r>
              <a:rPr lang="fr-FR" sz="1200" b="1" dirty="0" err="1" smtClean="0"/>
              <a:t>correlation</a:t>
            </a:r>
            <a:r>
              <a:rPr lang="fr-FR" sz="1200" b="1" dirty="0" smtClean="0"/>
              <a:t>,</a:t>
            </a:r>
          </a:p>
          <a:p>
            <a:r>
              <a:rPr lang="fr-FR" sz="1200" b="1" dirty="0" smtClean="0"/>
              <a:t>Case-</a:t>
            </a:r>
            <a:r>
              <a:rPr lang="fr-FR" sz="1200" b="1" dirty="0" err="1" smtClean="0"/>
              <a:t>series</a:t>
            </a:r>
            <a:r>
              <a:rPr lang="fr-FR" sz="1200" b="1" dirty="0" smtClean="0"/>
              <a:t>,</a:t>
            </a:r>
          </a:p>
          <a:p>
            <a:r>
              <a:rPr lang="fr-FR" sz="1200" b="1" dirty="0" err="1" smtClean="0"/>
              <a:t>Cohort</a:t>
            </a:r>
            <a:r>
              <a:rPr lang="fr-FR" sz="1200" b="1" dirty="0" smtClean="0"/>
              <a:t> </a:t>
            </a:r>
            <a:r>
              <a:rPr lang="fr-FR" sz="1200" b="1" dirty="0" err="1" smtClean="0"/>
              <a:t>study</a:t>
            </a:r>
            <a:r>
              <a:rPr lang="fr-FR" sz="1200" b="1" dirty="0" smtClean="0"/>
              <a:t> </a:t>
            </a:r>
            <a:r>
              <a:rPr lang="fr-FR" sz="1200" b="1" dirty="0" err="1" smtClean="0"/>
              <a:t>protocol</a:t>
            </a:r>
            <a:endParaRPr lang="fr-FR" sz="1200" b="1" dirty="0" smtClean="0"/>
          </a:p>
        </p:txBody>
      </p:sp>
      <p:sp>
        <p:nvSpPr>
          <p:cNvPr id="37" name="Down Arrow 36"/>
          <p:cNvSpPr/>
          <p:nvPr/>
        </p:nvSpPr>
        <p:spPr>
          <a:xfrm>
            <a:off x="6795475" y="3292101"/>
            <a:ext cx="178427" cy="121022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541449" y="1358844"/>
            <a:ext cx="918713" cy="461665"/>
          </a:xfrm>
          <a:prstGeom prst="rect">
            <a:avLst/>
          </a:prstGeom>
          <a:solidFill>
            <a:schemeClr val="bg1"/>
          </a:solidFill>
        </p:spPr>
        <p:txBody>
          <a:bodyPr wrap="none" rtlCol="0">
            <a:spAutoFit/>
          </a:bodyPr>
          <a:lstStyle/>
          <a:p>
            <a:r>
              <a:rPr lang="fr-FR" sz="1200" b="1" dirty="0" err="1" smtClean="0"/>
              <a:t>Feb</a:t>
            </a:r>
            <a:r>
              <a:rPr lang="fr-FR" sz="1200" b="1" dirty="0" smtClean="0"/>
              <a:t> 16</a:t>
            </a:r>
          </a:p>
          <a:p>
            <a:r>
              <a:rPr lang="fr-FR" sz="1200" b="1" dirty="0" smtClean="0"/>
              <a:t>Case report</a:t>
            </a:r>
            <a:endParaRPr lang="en-US" sz="1200" b="1" dirty="0"/>
          </a:p>
        </p:txBody>
      </p:sp>
      <p:sp>
        <p:nvSpPr>
          <p:cNvPr id="40" name="Down Arrow 39"/>
          <p:cNvSpPr/>
          <p:nvPr/>
        </p:nvSpPr>
        <p:spPr>
          <a:xfrm>
            <a:off x="8763259" y="3328864"/>
            <a:ext cx="174272" cy="11761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1" name="TextBox 40"/>
          <p:cNvSpPr txBox="1"/>
          <p:nvPr/>
        </p:nvSpPr>
        <p:spPr>
          <a:xfrm>
            <a:off x="8397370" y="2680760"/>
            <a:ext cx="750033" cy="646331"/>
          </a:xfrm>
          <a:prstGeom prst="rect">
            <a:avLst/>
          </a:prstGeom>
          <a:noFill/>
        </p:spPr>
        <p:txBody>
          <a:bodyPr wrap="square" rtlCol="0">
            <a:spAutoFit/>
          </a:bodyPr>
          <a:lstStyle/>
          <a:p>
            <a:r>
              <a:rPr lang="fr-FR" sz="1200" b="1" dirty="0" smtClean="0"/>
              <a:t>May 16</a:t>
            </a:r>
          </a:p>
          <a:p>
            <a:r>
              <a:rPr lang="fr-FR" sz="1200" b="1" dirty="0" smtClean="0"/>
              <a:t>Case report</a:t>
            </a:r>
            <a:endParaRPr lang="en-US" sz="1200" b="1" dirty="0"/>
          </a:p>
        </p:txBody>
      </p:sp>
      <p:sp>
        <p:nvSpPr>
          <p:cNvPr id="3" name="Rectangle 2"/>
          <p:cNvSpPr/>
          <p:nvPr/>
        </p:nvSpPr>
        <p:spPr>
          <a:xfrm>
            <a:off x="134565" y="6474134"/>
            <a:ext cx="8136266" cy="338554"/>
          </a:xfrm>
          <a:prstGeom prst="rect">
            <a:avLst/>
          </a:prstGeom>
        </p:spPr>
        <p:txBody>
          <a:bodyPr wrap="none">
            <a:spAutoFit/>
          </a:bodyPr>
          <a:lstStyle/>
          <a:p>
            <a:r>
              <a:rPr lang="fr-FR" sz="1600" b="1" dirty="0" smtClean="0">
                <a:solidFill>
                  <a:srgbClr val="FF0000"/>
                </a:solidFill>
              </a:rPr>
              <a:t>* </a:t>
            </a:r>
            <a:r>
              <a:rPr lang="fr-FR" sz="1200" dirty="0" smtClean="0"/>
              <a:t>The </a:t>
            </a:r>
            <a:r>
              <a:rPr lang="fr-FR" sz="1200" dirty="0" err="1" smtClean="0"/>
              <a:t>excess</a:t>
            </a:r>
            <a:r>
              <a:rPr lang="fr-FR" sz="1200" dirty="0" smtClean="0"/>
              <a:t> of </a:t>
            </a:r>
            <a:r>
              <a:rPr lang="fr-FR" sz="1200" dirty="0" err="1" smtClean="0"/>
              <a:t>microcephaly</a:t>
            </a:r>
            <a:r>
              <a:rPr lang="fr-FR" sz="1200" dirty="0" smtClean="0"/>
              <a:t> cases </a:t>
            </a:r>
            <a:r>
              <a:rPr lang="fr-FR" sz="1200" dirty="0" err="1" smtClean="0"/>
              <a:t>could</a:t>
            </a:r>
            <a:r>
              <a:rPr lang="fr-FR" sz="1200" dirty="0" smtClean="0"/>
              <a:t> </a:t>
            </a:r>
            <a:r>
              <a:rPr lang="fr-FR" sz="1200" dirty="0" err="1" smtClean="0"/>
              <a:t>only</a:t>
            </a:r>
            <a:r>
              <a:rPr lang="fr-FR" sz="1200" dirty="0" smtClean="0"/>
              <a:t> </a:t>
            </a:r>
            <a:r>
              <a:rPr lang="fr-FR" sz="1200" dirty="0" err="1" smtClean="0"/>
              <a:t>be</a:t>
            </a:r>
            <a:r>
              <a:rPr lang="fr-FR" sz="1200" dirty="0" smtClean="0"/>
              <a:t> </a:t>
            </a:r>
            <a:r>
              <a:rPr lang="fr-FR" sz="1200" dirty="0" err="1" smtClean="0"/>
              <a:t>detected</a:t>
            </a:r>
            <a:r>
              <a:rPr lang="fr-FR" sz="1200" dirty="0" smtClean="0"/>
              <a:t> in the French </a:t>
            </a:r>
            <a:r>
              <a:rPr lang="fr-FR" sz="1200" dirty="0" err="1" smtClean="0"/>
              <a:t>Polynesia</a:t>
            </a:r>
            <a:r>
              <a:rPr lang="fr-FR" sz="1200" dirty="0" smtClean="0"/>
              <a:t> </a:t>
            </a:r>
            <a:r>
              <a:rPr lang="fr-FR" sz="1200" dirty="0" err="1" smtClean="0"/>
              <a:t>outbreak</a:t>
            </a:r>
            <a:r>
              <a:rPr lang="fr-FR" sz="1200" dirty="0" smtClean="0"/>
              <a:t> in the light of the situation in </a:t>
            </a:r>
            <a:r>
              <a:rPr lang="fr-FR" sz="1200" dirty="0" err="1" smtClean="0"/>
              <a:t>Brazil</a:t>
            </a:r>
            <a:r>
              <a:rPr lang="fr-FR" sz="1200" dirty="0" smtClean="0"/>
              <a:t>.</a:t>
            </a:r>
            <a:endParaRPr lang="en-US" sz="1600" dirty="0"/>
          </a:p>
        </p:txBody>
      </p:sp>
      <p:sp>
        <p:nvSpPr>
          <p:cNvPr id="42" name="TextBox 41"/>
          <p:cNvSpPr txBox="1"/>
          <p:nvPr/>
        </p:nvSpPr>
        <p:spPr>
          <a:xfrm>
            <a:off x="8627003" y="375058"/>
            <a:ext cx="1196266" cy="652644"/>
          </a:xfrm>
          <a:prstGeom prst="rect">
            <a:avLst/>
          </a:prstGeom>
          <a:solidFill>
            <a:schemeClr val="bg1"/>
          </a:solidFill>
        </p:spPr>
        <p:txBody>
          <a:bodyPr wrap="square" rtlCol="0">
            <a:spAutoFit/>
          </a:bodyPr>
          <a:lstStyle/>
          <a:p>
            <a:r>
              <a:rPr lang="fr-FR" sz="1200" b="1" dirty="0" smtClean="0"/>
              <a:t>May 16</a:t>
            </a:r>
          </a:p>
          <a:p>
            <a:r>
              <a:rPr lang="fr-FR" sz="1200" b="1" dirty="0" err="1" smtClean="0"/>
              <a:t>Review</a:t>
            </a:r>
            <a:r>
              <a:rPr lang="fr-FR" sz="1200" b="1" dirty="0" smtClean="0"/>
              <a:t> on </a:t>
            </a:r>
            <a:r>
              <a:rPr lang="fr-FR" sz="1200" b="1" dirty="0" err="1" smtClean="0"/>
              <a:t>causality</a:t>
            </a:r>
            <a:endParaRPr lang="en-US" sz="1200" b="1" dirty="0"/>
          </a:p>
        </p:txBody>
      </p:sp>
    </p:spTree>
    <p:extLst>
      <p:ext uri="{BB962C8B-B14F-4D97-AF65-F5344CB8AC3E}">
        <p14:creationId xmlns:p14="http://schemas.microsoft.com/office/powerpoint/2010/main" val="8072107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GB" altLang="en-US" smtClean="0"/>
              <a:t>Bias in observational studies</a:t>
            </a:r>
          </a:p>
        </p:txBody>
      </p:sp>
      <p:sp>
        <p:nvSpPr>
          <p:cNvPr id="3" name="Content Placeholder 2"/>
          <p:cNvSpPr>
            <a:spLocks noGrp="1"/>
          </p:cNvSpPr>
          <p:nvPr>
            <p:ph idx="1"/>
          </p:nvPr>
        </p:nvSpPr>
        <p:spPr>
          <a:xfrm>
            <a:off x="2209800" y="1628776"/>
            <a:ext cx="7772400" cy="5040313"/>
          </a:xfrm>
          <a:solidFill>
            <a:schemeClr val="bg1"/>
          </a:solidFill>
        </p:spPr>
        <p:txBody>
          <a:bodyPr/>
          <a:lstStyle/>
          <a:p>
            <a:pPr marL="0" indent="0">
              <a:buNone/>
              <a:defRPr/>
            </a:pPr>
            <a:r>
              <a:rPr lang="en-GB" dirty="0" smtClean="0">
                <a:solidFill>
                  <a:srgbClr val="7030A0"/>
                </a:solidFill>
              </a:rPr>
              <a:t>Selection bias</a:t>
            </a:r>
          </a:p>
          <a:p>
            <a:pPr>
              <a:defRPr/>
            </a:pPr>
            <a:r>
              <a:rPr lang="en-GB" sz="1800" dirty="0"/>
              <a:t>In a cohort study, are participants in the exposed and unexposed groups similar in all important respects except for the exposure?</a:t>
            </a:r>
          </a:p>
          <a:p>
            <a:pPr>
              <a:defRPr/>
            </a:pPr>
            <a:r>
              <a:rPr lang="en-GB" sz="1800" dirty="0"/>
              <a:t>In a case-control study, are cases and controls similar in all important respects except for the disease in question?</a:t>
            </a:r>
          </a:p>
          <a:p>
            <a:pPr marL="0" indent="0">
              <a:buNone/>
              <a:defRPr/>
            </a:pPr>
            <a:r>
              <a:rPr lang="en-GB" dirty="0" smtClean="0">
                <a:solidFill>
                  <a:srgbClr val="7030A0"/>
                </a:solidFill>
              </a:rPr>
              <a:t>Information bias</a:t>
            </a:r>
          </a:p>
          <a:p>
            <a:pPr>
              <a:defRPr/>
            </a:pPr>
            <a:r>
              <a:rPr lang="en-GB" sz="1800" dirty="0"/>
              <a:t>In a cohort study, is information about outcome obtained in the same way for those exposed and unexposed?</a:t>
            </a:r>
          </a:p>
          <a:p>
            <a:pPr>
              <a:defRPr/>
            </a:pPr>
            <a:r>
              <a:rPr lang="en-GB" sz="1800" dirty="0"/>
              <a:t>In a case-control study, is information about exposure gathered in the same way for cases and controls?</a:t>
            </a:r>
          </a:p>
          <a:p>
            <a:pPr marL="0" indent="0">
              <a:buNone/>
              <a:defRPr/>
            </a:pPr>
            <a:r>
              <a:rPr lang="en-GB" dirty="0">
                <a:solidFill>
                  <a:srgbClr val="7030A0"/>
                </a:solidFill>
              </a:rPr>
              <a:t>Confounding</a:t>
            </a:r>
          </a:p>
          <a:p>
            <a:pPr>
              <a:defRPr/>
            </a:pPr>
            <a:r>
              <a:rPr lang="en-GB" sz="1800" dirty="0"/>
              <a:t>Could the results be accounted for by the presence of a factor— </a:t>
            </a:r>
            <a:br>
              <a:rPr lang="en-GB" sz="1800" dirty="0"/>
            </a:br>
            <a:r>
              <a:rPr lang="en-GB" sz="1800" dirty="0"/>
              <a:t>e.g. age, smoking, sexual behaviour, diet—associated with both the exposure and the outcome (but not directly involved in the causal pathway)?</a:t>
            </a:r>
          </a:p>
        </p:txBody>
      </p:sp>
    </p:spTree>
    <p:extLst>
      <p:ext uri="{BB962C8B-B14F-4D97-AF65-F5344CB8AC3E}">
        <p14:creationId xmlns:p14="http://schemas.microsoft.com/office/powerpoint/2010/main" val="11073610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6561"/>
            <a:ext cx="10515600" cy="1325563"/>
          </a:xfrm>
        </p:spPr>
        <p:txBody>
          <a:bodyPr/>
          <a:lstStyle/>
          <a:p>
            <a:r>
              <a:rPr lang="fr-FR" b="1" dirty="0" smtClean="0"/>
              <a:t>Evidence?</a:t>
            </a:r>
            <a:endParaRPr lang="en-US" b="1" dirty="0"/>
          </a:p>
        </p:txBody>
      </p:sp>
      <p:pic>
        <p:nvPicPr>
          <p:cNvPr id="3" name="Picture 2"/>
          <p:cNvPicPr>
            <a:picLocks noChangeAspect="1"/>
          </p:cNvPicPr>
          <p:nvPr/>
        </p:nvPicPr>
        <p:blipFill>
          <a:blip r:embed="rId2"/>
          <a:stretch>
            <a:fillRect/>
          </a:stretch>
        </p:blipFill>
        <p:spPr>
          <a:xfrm>
            <a:off x="6888481" y="196561"/>
            <a:ext cx="5016138" cy="6473352"/>
          </a:xfrm>
          <a:prstGeom prst="rect">
            <a:avLst/>
          </a:prstGeom>
        </p:spPr>
      </p:pic>
      <p:sp>
        <p:nvSpPr>
          <p:cNvPr id="4" name="TextBox 3"/>
          <p:cNvSpPr txBox="1"/>
          <p:nvPr/>
        </p:nvSpPr>
        <p:spPr>
          <a:xfrm>
            <a:off x="533400" y="1285208"/>
            <a:ext cx="5989320" cy="5216813"/>
          </a:xfrm>
          <a:prstGeom prst="rect">
            <a:avLst/>
          </a:prstGeom>
          <a:noFill/>
        </p:spPr>
        <p:txBody>
          <a:bodyPr wrap="square" rtlCol="0">
            <a:spAutoFit/>
          </a:bodyPr>
          <a:lstStyle/>
          <a:p>
            <a:pPr>
              <a:spcAft>
                <a:spcPts val="600"/>
              </a:spcAft>
            </a:pPr>
            <a:r>
              <a:rPr lang="fr-FR" dirty="0" smtClean="0"/>
              <a:t>Bradford Hill </a:t>
            </a:r>
            <a:r>
              <a:rPr lang="fr-FR" dirty="0" err="1" smtClean="0"/>
              <a:t>criteria</a:t>
            </a:r>
            <a:r>
              <a:rPr lang="fr-FR" dirty="0" smtClean="0"/>
              <a:t> for </a:t>
            </a:r>
            <a:r>
              <a:rPr lang="fr-FR" dirty="0" err="1" smtClean="0"/>
              <a:t>evidence</a:t>
            </a:r>
            <a:r>
              <a:rPr lang="fr-FR" dirty="0" smtClean="0"/>
              <a:t> of causation…</a:t>
            </a:r>
          </a:p>
          <a:p>
            <a:pPr>
              <a:spcAft>
                <a:spcPts val="600"/>
              </a:spcAft>
            </a:pPr>
            <a:r>
              <a:rPr lang="fr-FR" b="1" dirty="0" err="1" smtClean="0"/>
              <a:t>Strength</a:t>
            </a:r>
            <a:r>
              <a:rPr lang="fr-FR" b="1" dirty="0" smtClean="0"/>
              <a:t> of association: </a:t>
            </a:r>
            <a:r>
              <a:rPr lang="fr-FR" b="1" dirty="0" err="1" smtClean="0"/>
              <a:t>yes</a:t>
            </a:r>
            <a:r>
              <a:rPr lang="fr-FR" b="1" dirty="0" smtClean="0"/>
              <a:t> </a:t>
            </a:r>
            <a:r>
              <a:rPr lang="fr-FR" dirty="0" smtClean="0"/>
              <a:t>(</a:t>
            </a:r>
            <a:r>
              <a:rPr lang="fr-FR" dirty="0" err="1" smtClean="0"/>
              <a:t>brazil</a:t>
            </a:r>
            <a:r>
              <a:rPr lang="fr-FR" dirty="0" smtClean="0"/>
              <a:t>, french </a:t>
            </a:r>
            <a:r>
              <a:rPr lang="fr-FR" dirty="0" err="1" smtClean="0"/>
              <a:t>polynesia</a:t>
            </a:r>
            <a:r>
              <a:rPr lang="fr-FR" dirty="0" smtClean="0"/>
              <a:t>: RR&gt;20)</a:t>
            </a:r>
          </a:p>
          <a:p>
            <a:pPr>
              <a:spcAft>
                <a:spcPts val="600"/>
              </a:spcAft>
            </a:pPr>
            <a:r>
              <a:rPr lang="fr-FR" b="1" dirty="0" err="1" smtClean="0"/>
              <a:t>Consistency</a:t>
            </a:r>
            <a:r>
              <a:rPr lang="fr-FR" b="1" dirty="0" smtClean="0"/>
              <a:t>: </a:t>
            </a:r>
            <a:r>
              <a:rPr lang="fr-FR" b="1" dirty="0" err="1" smtClean="0"/>
              <a:t>yes</a:t>
            </a:r>
            <a:r>
              <a:rPr lang="fr-FR" b="1" dirty="0" smtClean="0"/>
              <a:t> </a:t>
            </a:r>
            <a:r>
              <a:rPr lang="fr-FR" dirty="0" smtClean="0"/>
              <a:t>(</a:t>
            </a:r>
            <a:r>
              <a:rPr lang="fr-FR" dirty="0" err="1" smtClean="0"/>
              <a:t>brazil</a:t>
            </a:r>
            <a:r>
              <a:rPr lang="fr-FR" dirty="0" smtClean="0"/>
              <a:t>, </a:t>
            </a:r>
            <a:r>
              <a:rPr lang="fr-FR" dirty="0" err="1" smtClean="0"/>
              <a:t>polynesia</a:t>
            </a:r>
            <a:r>
              <a:rPr lang="fr-FR" dirty="0" smtClean="0"/>
              <a:t>, reports </a:t>
            </a:r>
            <a:r>
              <a:rPr lang="fr-FR" dirty="0" err="1" smtClean="0"/>
              <a:t>from</a:t>
            </a:r>
            <a:r>
              <a:rPr lang="fr-FR" dirty="0" smtClean="0"/>
              <a:t> </a:t>
            </a:r>
            <a:r>
              <a:rPr lang="fr-FR" dirty="0" err="1" smtClean="0"/>
              <a:t>Colombia</a:t>
            </a:r>
            <a:r>
              <a:rPr lang="fr-FR" dirty="0" smtClean="0"/>
              <a:t>)</a:t>
            </a:r>
          </a:p>
          <a:p>
            <a:pPr>
              <a:spcAft>
                <a:spcPts val="600"/>
              </a:spcAft>
            </a:pPr>
            <a:r>
              <a:rPr lang="fr-FR" b="1" dirty="0" err="1" smtClean="0"/>
              <a:t>Specificity</a:t>
            </a:r>
            <a:r>
              <a:rPr lang="fr-FR" b="1" dirty="0" smtClean="0"/>
              <a:t>: </a:t>
            </a:r>
            <a:r>
              <a:rPr lang="fr-FR" b="1" dirty="0" err="1" smtClean="0"/>
              <a:t>yes</a:t>
            </a:r>
            <a:r>
              <a:rPr lang="fr-FR" b="1" dirty="0" smtClean="0"/>
              <a:t> </a:t>
            </a:r>
            <a:r>
              <a:rPr lang="fr-FR" dirty="0" smtClean="0"/>
              <a:t>(</a:t>
            </a:r>
            <a:r>
              <a:rPr lang="fr-FR" dirty="0" err="1" smtClean="0"/>
              <a:t>specific</a:t>
            </a:r>
            <a:r>
              <a:rPr lang="fr-FR" dirty="0"/>
              <a:t> </a:t>
            </a:r>
            <a:r>
              <a:rPr lang="fr-FR" dirty="0" err="1" smtClean="0"/>
              <a:t>clinical</a:t>
            </a:r>
            <a:r>
              <a:rPr lang="fr-FR" dirty="0" smtClean="0"/>
              <a:t> </a:t>
            </a:r>
            <a:r>
              <a:rPr lang="fr-FR" dirty="0" err="1" smtClean="0"/>
              <a:t>presentation</a:t>
            </a:r>
            <a:r>
              <a:rPr lang="fr-FR" dirty="0" smtClean="0"/>
              <a:t>)</a:t>
            </a:r>
          </a:p>
          <a:p>
            <a:pPr>
              <a:spcAft>
                <a:spcPts val="600"/>
              </a:spcAft>
            </a:pPr>
            <a:r>
              <a:rPr lang="fr-FR" b="1" dirty="0" err="1" smtClean="0"/>
              <a:t>Temporality</a:t>
            </a:r>
            <a:r>
              <a:rPr lang="fr-FR" b="1" dirty="0" smtClean="0"/>
              <a:t>: </a:t>
            </a:r>
            <a:r>
              <a:rPr lang="fr-FR" b="1" dirty="0" err="1" smtClean="0"/>
              <a:t>yes</a:t>
            </a:r>
            <a:r>
              <a:rPr lang="fr-FR" b="1" dirty="0" smtClean="0"/>
              <a:t> </a:t>
            </a:r>
            <a:r>
              <a:rPr lang="fr-FR" dirty="0" smtClean="0"/>
              <a:t>(</a:t>
            </a:r>
            <a:r>
              <a:rPr lang="fr-FR" dirty="0" err="1" smtClean="0"/>
              <a:t>individual</a:t>
            </a:r>
            <a:r>
              <a:rPr lang="fr-FR" dirty="0" smtClean="0"/>
              <a:t> infection and </a:t>
            </a:r>
            <a:r>
              <a:rPr lang="fr-FR" dirty="0" err="1" smtClean="0"/>
              <a:t>regional</a:t>
            </a:r>
            <a:r>
              <a:rPr lang="fr-FR" dirty="0"/>
              <a:t> </a:t>
            </a:r>
            <a:r>
              <a:rPr lang="fr-FR" dirty="0" err="1" smtClean="0"/>
              <a:t>Zika</a:t>
            </a:r>
            <a:r>
              <a:rPr lang="fr-FR" dirty="0" smtClean="0"/>
              <a:t> </a:t>
            </a:r>
            <a:r>
              <a:rPr lang="fr-FR" dirty="0" err="1" smtClean="0"/>
              <a:t>outbreak</a:t>
            </a:r>
            <a:r>
              <a:rPr lang="fr-FR" dirty="0" smtClean="0"/>
              <a:t> </a:t>
            </a:r>
            <a:r>
              <a:rPr lang="fr-FR" dirty="0" err="1" smtClean="0"/>
              <a:t>occured</a:t>
            </a:r>
            <a:r>
              <a:rPr lang="fr-FR" dirty="0" smtClean="0"/>
              <a:t> </a:t>
            </a:r>
            <a:r>
              <a:rPr lang="fr-FR" dirty="0" err="1" smtClean="0"/>
              <a:t>before</a:t>
            </a:r>
            <a:r>
              <a:rPr lang="fr-FR" dirty="0" smtClean="0"/>
              <a:t> </a:t>
            </a:r>
            <a:r>
              <a:rPr lang="fr-FR" dirty="0" err="1" smtClean="0"/>
              <a:t>individual</a:t>
            </a:r>
            <a:r>
              <a:rPr lang="fr-FR" dirty="0" smtClean="0"/>
              <a:t> </a:t>
            </a:r>
            <a:r>
              <a:rPr lang="fr-FR" dirty="0" err="1" smtClean="0"/>
              <a:t>microcephaly</a:t>
            </a:r>
            <a:r>
              <a:rPr lang="fr-FR" dirty="0" smtClean="0"/>
              <a:t> cases and </a:t>
            </a:r>
            <a:r>
              <a:rPr lang="fr-FR" dirty="0" err="1" smtClean="0"/>
              <a:t>regional</a:t>
            </a:r>
            <a:r>
              <a:rPr lang="fr-FR" dirty="0" smtClean="0"/>
              <a:t> </a:t>
            </a:r>
            <a:r>
              <a:rPr lang="fr-FR" dirty="0" err="1" smtClean="0"/>
              <a:t>peaks</a:t>
            </a:r>
            <a:r>
              <a:rPr lang="fr-FR" dirty="0" smtClean="0"/>
              <a:t>)</a:t>
            </a:r>
          </a:p>
          <a:p>
            <a:pPr>
              <a:spcAft>
                <a:spcPts val="600"/>
              </a:spcAft>
            </a:pPr>
            <a:r>
              <a:rPr lang="fr-FR" b="1" dirty="0" err="1" smtClean="0"/>
              <a:t>Plausibility</a:t>
            </a:r>
            <a:r>
              <a:rPr lang="fr-FR" b="1" dirty="0" smtClean="0"/>
              <a:t>: </a:t>
            </a:r>
            <a:r>
              <a:rPr lang="fr-FR" b="1" dirty="0" err="1" smtClean="0"/>
              <a:t>yes</a:t>
            </a:r>
            <a:r>
              <a:rPr lang="fr-FR" b="1" dirty="0" smtClean="0"/>
              <a:t> </a:t>
            </a:r>
            <a:r>
              <a:rPr lang="fr-FR" dirty="0" smtClean="0"/>
              <a:t>(</a:t>
            </a:r>
            <a:r>
              <a:rPr lang="fr-FR" dirty="0" err="1" smtClean="0"/>
              <a:t>other</a:t>
            </a:r>
            <a:r>
              <a:rPr lang="fr-FR" dirty="0" smtClean="0"/>
              <a:t> </a:t>
            </a:r>
            <a:r>
              <a:rPr lang="fr-FR" dirty="0" err="1" smtClean="0"/>
              <a:t>teratogenic</a:t>
            </a:r>
            <a:r>
              <a:rPr lang="fr-FR" dirty="0" smtClean="0"/>
              <a:t> </a:t>
            </a:r>
            <a:r>
              <a:rPr lang="fr-FR" dirty="0" err="1" smtClean="0"/>
              <a:t>viruses</a:t>
            </a:r>
            <a:r>
              <a:rPr lang="fr-FR" dirty="0" smtClean="0"/>
              <a:t> </a:t>
            </a:r>
            <a:r>
              <a:rPr lang="fr-FR" dirty="0" err="1" smtClean="0"/>
              <a:t>exist</a:t>
            </a:r>
            <a:r>
              <a:rPr lang="fr-FR" dirty="0" smtClean="0"/>
              <a:t>, </a:t>
            </a:r>
            <a:r>
              <a:rPr lang="fr-FR" dirty="0" err="1" smtClean="0"/>
              <a:t>like</a:t>
            </a:r>
            <a:r>
              <a:rPr lang="fr-FR" dirty="0" smtClean="0"/>
              <a:t> CMV or </a:t>
            </a:r>
            <a:r>
              <a:rPr lang="fr-FR" dirty="0" err="1" smtClean="0"/>
              <a:t>rubella</a:t>
            </a:r>
            <a:r>
              <a:rPr lang="fr-FR" dirty="0" smtClean="0"/>
              <a:t>; </a:t>
            </a:r>
            <a:r>
              <a:rPr lang="fr-FR" dirty="0" err="1" smtClean="0"/>
              <a:t>Zika</a:t>
            </a:r>
            <a:r>
              <a:rPr lang="fr-FR" dirty="0" smtClean="0"/>
              <a:t> virus </a:t>
            </a:r>
            <a:r>
              <a:rPr lang="fr-FR" dirty="0" err="1" smtClean="0"/>
              <a:t>found</a:t>
            </a:r>
            <a:r>
              <a:rPr lang="fr-FR" dirty="0" smtClean="0"/>
              <a:t> in </a:t>
            </a:r>
            <a:r>
              <a:rPr lang="fr-FR" dirty="0" err="1" smtClean="0"/>
              <a:t>fetal</a:t>
            </a:r>
            <a:r>
              <a:rPr lang="fr-FR" dirty="0" smtClean="0"/>
              <a:t> </a:t>
            </a:r>
            <a:r>
              <a:rPr lang="fr-FR" dirty="0" err="1" smtClean="0"/>
              <a:t>brains</a:t>
            </a:r>
            <a:r>
              <a:rPr lang="fr-FR" dirty="0" smtClean="0"/>
              <a:t>; </a:t>
            </a:r>
            <a:r>
              <a:rPr lang="fr-FR" dirty="0" err="1" smtClean="0"/>
              <a:t>infecting</a:t>
            </a:r>
            <a:r>
              <a:rPr lang="fr-FR" dirty="0" smtClean="0"/>
              <a:t> neural </a:t>
            </a:r>
            <a:r>
              <a:rPr lang="fr-FR" dirty="0" err="1" smtClean="0"/>
              <a:t>progenitor</a:t>
            </a:r>
            <a:r>
              <a:rPr lang="fr-FR" dirty="0" smtClean="0"/>
              <a:t> </a:t>
            </a:r>
            <a:r>
              <a:rPr lang="fr-FR" dirty="0" err="1" smtClean="0"/>
              <a:t>cells</a:t>
            </a:r>
            <a:r>
              <a:rPr lang="fr-FR" dirty="0" smtClean="0"/>
              <a:t> in vitro)</a:t>
            </a:r>
          </a:p>
          <a:p>
            <a:pPr>
              <a:spcAft>
                <a:spcPts val="600"/>
              </a:spcAft>
            </a:pPr>
            <a:r>
              <a:rPr lang="fr-FR" b="1" dirty="0" err="1" smtClean="0"/>
              <a:t>Coherence</a:t>
            </a:r>
            <a:r>
              <a:rPr lang="fr-FR" b="1" dirty="0" smtClean="0"/>
              <a:t>: </a:t>
            </a:r>
            <a:r>
              <a:rPr lang="fr-FR" b="1" dirty="0" err="1" smtClean="0"/>
              <a:t>yes</a:t>
            </a:r>
            <a:r>
              <a:rPr lang="fr-FR" b="1" dirty="0" smtClean="0"/>
              <a:t> </a:t>
            </a:r>
            <a:r>
              <a:rPr lang="fr-FR" dirty="0" err="1" smtClean="0"/>
              <a:t>neurotropic</a:t>
            </a:r>
            <a:r>
              <a:rPr lang="fr-FR" dirty="0" smtClean="0"/>
              <a:t> virus (Guillain barré </a:t>
            </a:r>
            <a:r>
              <a:rPr lang="fr-FR" dirty="0" err="1" smtClean="0"/>
              <a:t>syndrom</a:t>
            </a:r>
            <a:r>
              <a:rPr lang="fr-FR" dirty="0" smtClean="0"/>
              <a:t> in </a:t>
            </a:r>
            <a:r>
              <a:rPr lang="fr-FR" dirty="0" err="1" smtClean="0"/>
              <a:t>adults</a:t>
            </a:r>
            <a:r>
              <a:rPr lang="fr-FR" dirty="0" smtClean="0"/>
              <a:t>, animal </a:t>
            </a:r>
            <a:r>
              <a:rPr lang="fr-FR" dirty="0" err="1" smtClean="0"/>
              <a:t>models</a:t>
            </a:r>
            <a:r>
              <a:rPr lang="fr-FR" dirty="0" smtClean="0"/>
              <a:t>); </a:t>
            </a:r>
            <a:r>
              <a:rPr lang="fr-FR" dirty="0" err="1"/>
              <a:t>infecting</a:t>
            </a:r>
            <a:r>
              <a:rPr lang="fr-FR" dirty="0"/>
              <a:t> neural </a:t>
            </a:r>
            <a:r>
              <a:rPr lang="fr-FR" dirty="0" err="1"/>
              <a:t>progenitor</a:t>
            </a:r>
            <a:r>
              <a:rPr lang="fr-FR" dirty="0"/>
              <a:t> </a:t>
            </a:r>
            <a:r>
              <a:rPr lang="fr-FR" dirty="0" err="1"/>
              <a:t>cells</a:t>
            </a:r>
            <a:r>
              <a:rPr lang="fr-FR" dirty="0"/>
              <a:t> in </a:t>
            </a:r>
            <a:r>
              <a:rPr lang="fr-FR" dirty="0" smtClean="0"/>
              <a:t>vitro</a:t>
            </a:r>
          </a:p>
          <a:p>
            <a:pPr>
              <a:spcAft>
                <a:spcPts val="600"/>
              </a:spcAft>
            </a:pPr>
            <a:r>
              <a:rPr lang="fr-FR" b="1" dirty="0" err="1" smtClean="0"/>
              <a:t>Analogy</a:t>
            </a:r>
            <a:r>
              <a:rPr lang="fr-FR" b="1" dirty="0" smtClean="0"/>
              <a:t>: </a:t>
            </a:r>
            <a:r>
              <a:rPr lang="fr-FR" b="1" dirty="0" err="1" smtClean="0"/>
              <a:t>yes</a:t>
            </a:r>
            <a:r>
              <a:rPr lang="fr-FR" b="1" dirty="0" smtClean="0"/>
              <a:t> </a:t>
            </a:r>
            <a:r>
              <a:rPr lang="fr-FR" dirty="0" err="1" smtClean="0"/>
              <a:t>other</a:t>
            </a:r>
            <a:r>
              <a:rPr lang="fr-FR" dirty="0" smtClean="0"/>
              <a:t> </a:t>
            </a:r>
            <a:r>
              <a:rPr lang="fr-FR" dirty="0" err="1" smtClean="0"/>
              <a:t>teratogenic</a:t>
            </a:r>
            <a:r>
              <a:rPr lang="fr-FR" dirty="0" smtClean="0"/>
              <a:t> </a:t>
            </a:r>
            <a:r>
              <a:rPr lang="fr-FR" dirty="0" err="1" smtClean="0"/>
              <a:t>viruses</a:t>
            </a:r>
            <a:endParaRPr lang="fr-FR" dirty="0" smtClean="0"/>
          </a:p>
          <a:p>
            <a:pPr>
              <a:spcAft>
                <a:spcPts val="600"/>
              </a:spcAft>
            </a:pPr>
            <a:r>
              <a:rPr lang="fr-FR" b="1" dirty="0" err="1" smtClean="0"/>
              <a:t>Biologic</a:t>
            </a:r>
            <a:r>
              <a:rPr lang="fr-FR" b="1" dirty="0" smtClean="0"/>
              <a:t> gradient: n/a </a:t>
            </a:r>
            <a:r>
              <a:rPr lang="fr-FR" dirty="0" smtClean="0"/>
              <a:t>(infection </a:t>
            </a:r>
            <a:r>
              <a:rPr lang="fr-FR" dirty="0" err="1" smtClean="0"/>
              <a:t>is</a:t>
            </a:r>
            <a:r>
              <a:rPr lang="fr-FR" dirty="0" smtClean="0"/>
              <a:t> a </a:t>
            </a:r>
            <a:r>
              <a:rPr lang="fr-FR" dirty="0" err="1" smtClean="0"/>
              <a:t>Yes</a:t>
            </a:r>
            <a:r>
              <a:rPr lang="fr-FR" dirty="0" smtClean="0"/>
              <a:t>/No </a:t>
            </a:r>
            <a:r>
              <a:rPr lang="fr-FR" dirty="0" err="1" smtClean="0"/>
              <a:t>exposure</a:t>
            </a:r>
            <a:r>
              <a:rPr lang="fr-FR" dirty="0" smtClean="0"/>
              <a:t>)</a:t>
            </a:r>
          </a:p>
          <a:p>
            <a:pPr>
              <a:spcAft>
                <a:spcPts val="600"/>
              </a:spcAft>
            </a:pPr>
            <a:r>
              <a:rPr lang="fr-FR" b="1" dirty="0" err="1" smtClean="0"/>
              <a:t>Experiment</a:t>
            </a:r>
            <a:r>
              <a:rPr lang="fr-FR" b="1" dirty="0" smtClean="0"/>
              <a:t>: </a:t>
            </a:r>
            <a:r>
              <a:rPr lang="fr-FR" dirty="0" smtClean="0"/>
              <a:t>no </a:t>
            </a:r>
            <a:r>
              <a:rPr lang="fr-FR" dirty="0" err="1" smtClean="0"/>
              <a:t>experimental</a:t>
            </a:r>
            <a:r>
              <a:rPr lang="fr-FR" dirty="0" smtClean="0"/>
              <a:t> model </a:t>
            </a:r>
            <a:r>
              <a:rPr lang="fr-FR" dirty="0" err="1" smtClean="0"/>
              <a:t>available</a:t>
            </a:r>
            <a:endParaRPr lang="fr-FR" dirty="0"/>
          </a:p>
        </p:txBody>
      </p:sp>
      <p:sp>
        <p:nvSpPr>
          <p:cNvPr id="6" name="Rectangle 5"/>
          <p:cNvSpPr/>
          <p:nvPr/>
        </p:nvSpPr>
        <p:spPr>
          <a:xfrm>
            <a:off x="9396550" y="6637309"/>
            <a:ext cx="2691763" cy="307777"/>
          </a:xfrm>
          <a:prstGeom prst="rect">
            <a:avLst/>
          </a:prstGeom>
        </p:spPr>
        <p:txBody>
          <a:bodyPr wrap="none">
            <a:spAutoFit/>
          </a:bodyPr>
          <a:lstStyle/>
          <a:p>
            <a:r>
              <a:rPr lang="en-US" sz="1400" b="1" dirty="0" smtClean="0">
                <a:latin typeface="OTNEJMScalaSansLF"/>
              </a:rPr>
              <a:t>Rasmussen et al, NEJM 2016</a:t>
            </a:r>
            <a:endParaRPr lang="en-US" sz="1400" b="1" dirty="0"/>
          </a:p>
        </p:txBody>
      </p:sp>
    </p:spTree>
    <p:extLst>
      <p:ext uri="{BB962C8B-B14F-4D97-AF65-F5344CB8AC3E}">
        <p14:creationId xmlns:p14="http://schemas.microsoft.com/office/powerpoint/2010/main" val="16583388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Other alternative designs</a:t>
            </a:r>
            <a:endParaRPr lang="en-GB" dirty="0"/>
          </a:p>
        </p:txBody>
      </p:sp>
      <p:sp>
        <p:nvSpPr>
          <p:cNvPr id="6" name="Subtitle 5"/>
          <p:cNvSpPr>
            <a:spLocks noGrp="1"/>
          </p:cNvSpPr>
          <p:nvPr>
            <p:ph type="subTitle" idx="1"/>
          </p:nvPr>
        </p:nvSpPr>
        <p:spPr/>
        <p:txBody>
          <a:bodyPr/>
          <a:lstStyle/>
          <a:p>
            <a:endParaRPr lang="en-GB"/>
          </a:p>
        </p:txBody>
      </p:sp>
      <p:sp>
        <p:nvSpPr>
          <p:cNvPr id="4" name="Slide Number Placeholder 3"/>
          <p:cNvSpPr>
            <a:spLocks noGrp="1"/>
          </p:cNvSpPr>
          <p:nvPr>
            <p:ph type="sldNum" sz="quarter" idx="12"/>
          </p:nvPr>
        </p:nvSpPr>
        <p:spPr/>
        <p:txBody>
          <a:bodyPr/>
          <a:lstStyle/>
          <a:p>
            <a:fld id="{964094A0-358B-4FF5-A0C1-A823B5B87C64}" type="slidenum">
              <a:rPr lang="en-GB" smtClean="0"/>
              <a:t>25</a:t>
            </a:fld>
            <a:endParaRPr lang="en-GB"/>
          </a:p>
        </p:txBody>
      </p:sp>
    </p:spTree>
    <p:extLst>
      <p:ext uri="{BB962C8B-B14F-4D97-AF65-F5344CB8AC3E}">
        <p14:creationId xmlns:p14="http://schemas.microsoft.com/office/powerpoint/2010/main" val="4106759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3206"/>
            <a:ext cx="10515600" cy="955674"/>
          </a:xfrm>
        </p:spPr>
        <p:txBody>
          <a:bodyPr>
            <a:noAutofit/>
          </a:bodyPr>
          <a:lstStyle/>
          <a:p>
            <a:r>
              <a:rPr lang="fr-FR" sz="4000" dirty="0" smtClean="0"/>
              <a:t>First </a:t>
            </a:r>
            <a:r>
              <a:rPr lang="fr-FR" sz="4000" dirty="0" err="1" smtClean="0"/>
              <a:t>alert</a:t>
            </a:r>
            <a:r>
              <a:rPr lang="fr-FR" sz="4000" dirty="0" smtClean="0"/>
              <a:t> </a:t>
            </a:r>
            <a:r>
              <a:rPr lang="fr-FR" sz="4000" dirty="0" err="1" smtClean="0"/>
              <a:t>from</a:t>
            </a:r>
            <a:r>
              <a:rPr lang="fr-FR" sz="4000" dirty="0" smtClean="0"/>
              <a:t> surveillance: excessive </a:t>
            </a:r>
            <a:r>
              <a:rPr lang="fr-FR" sz="4000" dirty="0" err="1" smtClean="0"/>
              <a:t>number</a:t>
            </a:r>
            <a:r>
              <a:rPr lang="fr-FR" sz="4000" dirty="0" smtClean="0"/>
              <a:t> of </a:t>
            </a:r>
            <a:r>
              <a:rPr lang="fr-FR" sz="4000" dirty="0" err="1" smtClean="0"/>
              <a:t>microcephaly</a:t>
            </a:r>
            <a:r>
              <a:rPr lang="fr-FR" sz="4000" dirty="0" smtClean="0"/>
              <a:t> cases in </a:t>
            </a:r>
            <a:r>
              <a:rPr lang="fr-FR" sz="4000" dirty="0" err="1" smtClean="0"/>
              <a:t>Brazil</a:t>
            </a:r>
            <a:endParaRPr lang="en-US" sz="4000" dirty="0"/>
          </a:p>
        </p:txBody>
      </p:sp>
      <p:sp>
        <p:nvSpPr>
          <p:cNvPr id="4" name="TextBox 3"/>
          <p:cNvSpPr txBox="1"/>
          <p:nvPr/>
        </p:nvSpPr>
        <p:spPr>
          <a:xfrm>
            <a:off x="321794" y="6365557"/>
            <a:ext cx="6819233" cy="369332"/>
          </a:xfrm>
          <a:prstGeom prst="rect">
            <a:avLst/>
          </a:prstGeom>
          <a:noFill/>
        </p:spPr>
        <p:txBody>
          <a:bodyPr wrap="square" rtlCol="0">
            <a:spAutoFit/>
          </a:bodyPr>
          <a:lstStyle/>
          <a:p>
            <a:r>
              <a:rPr lang="fr-FR" b="1" dirty="0" smtClean="0"/>
              <a:t>Passive </a:t>
            </a:r>
            <a:r>
              <a:rPr lang="fr-FR" b="1" dirty="0" err="1" smtClean="0"/>
              <a:t>recording</a:t>
            </a:r>
            <a:r>
              <a:rPr lang="fr-FR" b="1" dirty="0" smtClean="0"/>
              <a:t> of </a:t>
            </a:r>
            <a:r>
              <a:rPr lang="fr-FR" b="1" dirty="0" err="1" smtClean="0"/>
              <a:t>events</a:t>
            </a:r>
            <a:r>
              <a:rPr lang="fr-FR" b="1" dirty="0" smtClean="0"/>
              <a:t> shows an </a:t>
            </a:r>
            <a:r>
              <a:rPr lang="fr-FR" b="1" dirty="0" err="1" smtClean="0"/>
              <a:t>abnormality</a:t>
            </a:r>
            <a:r>
              <a:rPr lang="fr-FR" b="1" dirty="0" smtClean="0"/>
              <a:t>…</a:t>
            </a:r>
            <a:endParaRPr lang="en-US" b="1" dirty="0"/>
          </a:p>
        </p:txBody>
      </p:sp>
      <p:grpSp>
        <p:nvGrpSpPr>
          <p:cNvPr id="8" name="Group 7"/>
          <p:cNvGrpSpPr/>
          <p:nvPr/>
        </p:nvGrpSpPr>
        <p:grpSpPr>
          <a:xfrm>
            <a:off x="1236616" y="1198879"/>
            <a:ext cx="9953897" cy="5245463"/>
            <a:chOff x="1532708" y="1228655"/>
            <a:chExt cx="9718766" cy="513690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532708" y="1228655"/>
              <a:ext cx="9718766" cy="5136902"/>
            </a:xfrm>
            <a:prstGeom prst="rect">
              <a:avLst/>
            </a:prstGeom>
            <a:noFill/>
            <a:ln>
              <a:noFill/>
            </a:ln>
          </p:spPr>
        </p:pic>
        <p:sp>
          <p:nvSpPr>
            <p:cNvPr id="7" name="Rectangle 6"/>
            <p:cNvSpPr/>
            <p:nvPr/>
          </p:nvSpPr>
          <p:spPr>
            <a:xfrm>
              <a:off x="1532708" y="1228655"/>
              <a:ext cx="1132115" cy="338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7872548" y="6550223"/>
            <a:ext cx="4296035" cy="307777"/>
          </a:xfrm>
          <a:prstGeom prst="rect">
            <a:avLst/>
          </a:prstGeom>
        </p:spPr>
        <p:txBody>
          <a:bodyPr wrap="square">
            <a:spAutoFit/>
          </a:bodyPr>
          <a:lstStyle/>
          <a:p>
            <a:r>
              <a:rPr lang="en-US" sz="1400" b="1" dirty="0" smtClean="0">
                <a:latin typeface="OTNEJMScalaSansLF"/>
              </a:rPr>
              <a:t>PAHO epidemiological report Brazil – Sept 2016</a:t>
            </a:r>
            <a:endParaRPr lang="en-US" sz="1400" b="1" dirty="0"/>
          </a:p>
        </p:txBody>
      </p:sp>
    </p:spTree>
    <p:extLst>
      <p:ext uri="{BB962C8B-B14F-4D97-AF65-F5344CB8AC3E}">
        <p14:creationId xmlns:p14="http://schemas.microsoft.com/office/powerpoint/2010/main" val="36292601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3206"/>
            <a:ext cx="10515600" cy="955674"/>
          </a:xfrm>
        </p:spPr>
        <p:txBody>
          <a:bodyPr>
            <a:noAutofit/>
          </a:bodyPr>
          <a:lstStyle/>
          <a:p>
            <a:r>
              <a:rPr lang="fr-FR" sz="4000" dirty="0" smtClean="0"/>
              <a:t>First </a:t>
            </a:r>
            <a:r>
              <a:rPr lang="fr-FR" sz="4000" dirty="0" err="1" smtClean="0"/>
              <a:t>alert</a:t>
            </a:r>
            <a:r>
              <a:rPr lang="fr-FR" sz="4000" dirty="0" smtClean="0"/>
              <a:t> </a:t>
            </a:r>
            <a:r>
              <a:rPr lang="fr-FR" sz="4000" dirty="0" err="1" smtClean="0"/>
              <a:t>from</a:t>
            </a:r>
            <a:r>
              <a:rPr lang="fr-FR" sz="4000" dirty="0" smtClean="0"/>
              <a:t> surveillance: </a:t>
            </a:r>
            <a:r>
              <a:rPr lang="fr-FR" sz="4000" dirty="0" err="1" smtClean="0"/>
              <a:t>excess</a:t>
            </a:r>
            <a:r>
              <a:rPr lang="fr-FR" sz="4000" dirty="0" smtClean="0"/>
              <a:t> </a:t>
            </a:r>
            <a:r>
              <a:rPr lang="fr-FR" sz="4000" dirty="0" err="1" smtClean="0"/>
              <a:t>number</a:t>
            </a:r>
            <a:r>
              <a:rPr lang="fr-FR" sz="4000" dirty="0" smtClean="0"/>
              <a:t> of </a:t>
            </a:r>
            <a:r>
              <a:rPr lang="fr-FR" sz="4000" dirty="0" err="1" smtClean="0"/>
              <a:t>microcephaly</a:t>
            </a:r>
            <a:r>
              <a:rPr lang="fr-FR" sz="4000" dirty="0" smtClean="0"/>
              <a:t> cases </a:t>
            </a:r>
            <a:r>
              <a:rPr lang="fr-FR" sz="4000" dirty="0" err="1" smtClean="0"/>
              <a:t>following</a:t>
            </a:r>
            <a:r>
              <a:rPr lang="fr-FR" sz="4000" dirty="0" smtClean="0"/>
              <a:t> </a:t>
            </a:r>
            <a:r>
              <a:rPr lang="fr-FR" sz="4000" dirty="0" err="1" smtClean="0"/>
              <a:t>Zika</a:t>
            </a:r>
            <a:r>
              <a:rPr lang="fr-FR" sz="4000" dirty="0" smtClean="0"/>
              <a:t> </a:t>
            </a:r>
            <a:r>
              <a:rPr lang="fr-FR" sz="4000" dirty="0" err="1" smtClean="0"/>
              <a:t>outbreak</a:t>
            </a:r>
            <a:r>
              <a:rPr lang="fr-FR" sz="4000" dirty="0" smtClean="0"/>
              <a:t>…</a:t>
            </a:r>
            <a:endParaRPr lang="en-US" sz="4000" dirty="0"/>
          </a:p>
        </p:txBody>
      </p:sp>
      <p:pic>
        <p:nvPicPr>
          <p:cNvPr id="4" name="Picture 3"/>
          <p:cNvPicPr>
            <a:picLocks noChangeAspect="1"/>
          </p:cNvPicPr>
          <p:nvPr/>
        </p:nvPicPr>
        <p:blipFill>
          <a:blip r:embed="rId3"/>
          <a:stretch>
            <a:fillRect/>
          </a:stretch>
        </p:blipFill>
        <p:spPr>
          <a:xfrm>
            <a:off x="407764" y="1549498"/>
            <a:ext cx="5688236" cy="4949438"/>
          </a:xfrm>
          <a:prstGeom prst="rect">
            <a:avLst/>
          </a:prstGeom>
        </p:spPr>
      </p:pic>
      <p:pic>
        <p:nvPicPr>
          <p:cNvPr id="3" name="Picture 2"/>
          <p:cNvPicPr>
            <a:picLocks noChangeAspect="1"/>
          </p:cNvPicPr>
          <p:nvPr/>
        </p:nvPicPr>
        <p:blipFill>
          <a:blip r:embed="rId4"/>
          <a:stretch>
            <a:fillRect/>
          </a:stretch>
        </p:blipFill>
        <p:spPr>
          <a:xfrm>
            <a:off x="6205073" y="1549498"/>
            <a:ext cx="5825906" cy="4949438"/>
          </a:xfrm>
          <a:prstGeom prst="rect">
            <a:avLst/>
          </a:prstGeom>
        </p:spPr>
      </p:pic>
      <p:sp>
        <p:nvSpPr>
          <p:cNvPr id="8" name="Rectangle 7"/>
          <p:cNvSpPr/>
          <p:nvPr/>
        </p:nvSpPr>
        <p:spPr>
          <a:xfrm>
            <a:off x="9589032" y="6550223"/>
            <a:ext cx="2579552" cy="307777"/>
          </a:xfrm>
          <a:prstGeom prst="rect">
            <a:avLst/>
          </a:prstGeom>
        </p:spPr>
        <p:txBody>
          <a:bodyPr wrap="none">
            <a:spAutoFit/>
          </a:bodyPr>
          <a:lstStyle/>
          <a:p>
            <a:r>
              <a:rPr lang="en-US" sz="1400" b="1" dirty="0" smtClean="0">
                <a:latin typeface="OTNEJMScalaSansLF"/>
              </a:rPr>
              <a:t>Johansson et al, NEJM 2016</a:t>
            </a:r>
            <a:endParaRPr lang="en-US" sz="1400" b="1" dirty="0"/>
          </a:p>
        </p:txBody>
      </p:sp>
    </p:spTree>
    <p:extLst>
      <p:ext uri="{BB962C8B-B14F-4D97-AF65-F5344CB8AC3E}">
        <p14:creationId xmlns:p14="http://schemas.microsoft.com/office/powerpoint/2010/main" val="8591748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3206"/>
            <a:ext cx="10515600" cy="955674"/>
          </a:xfrm>
        </p:spPr>
        <p:txBody>
          <a:bodyPr>
            <a:noAutofit/>
          </a:bodyPr>
          <a:lstStyle/>
          <a:p>
            <a:r>
              <a:rPr lang="fr-FR" sz="4000" dirty="0" smtClean="0"/>
              <a:t>First </a:t>
            </a:r>
            <a:r>
              <a:rPr lang="fr-FR" sz="4000" dirty="0" err="1" smtClean="0"/>
              <a:t>alert</a:t>
            </a:r>
            <a:r>
              <a:rPr lang="fr-FR" sz="4000" dirty="0" smtClean="0"/>
              <a:t> </a:t>
            </a:r>
            <a:r>
              <a:rPr lang="fr-FR" sz="4000" dirty="0" err="1" smtClean="0"/>
              <a:t>from</a:t>
            </a:r>
            <a:r>
              <a:rPr lang="fr-FR" sz="4000" dirty="0" smtClean="0"/>
              <a:t> surveillance: </a:t>
            </a:r>
            <a:r>
              <a:rPr lang="fr-FR" sz="4000" dirty="0" err="1" smtClean="0"/>
              <a:t>excess</a:t>
            </a:r>
            <a:r>
              <a:rPr lang="fr-FR" sz="4000" dirty="0" smtClean="0"/>
              <a:t> </a:t>
            </a:r>
            <a:r>
              <a:rPr lang="fr-FR" sz="4000" dirty="0" err="1" smtClean="0"/>
              <a:t>number</a:t>
            </a:r>
            <a:r>
              <a:rPr lang="fr-FR" sz="4000" dirty="0" smtClean="0"/>
              <a:t> of </a:t>
            </a:r>
            <a:r>
              <a:rPr lang="fr-FR" sz="4000" dirty="0" err="1" smtClean="0"/>
              <a:t>microcephaly</a:t>
            </a:r>
            <a:r>
              <a:rPr lang="fr-FR" sz="4000" dirty="0" smtClean="0"/>
              <a:t> cases </a:t>
            </a:r>
            <a:r>
              <a:rPr lang="fr-FR" sz="4000" dirty="0" err="1" smtClean="0"/>
              <a:t>following</a:t>
            </a:r>
            <a:r>
              <a:rPr lang="fr-FR" sz="4000" dirty="0" smtClean="0"/>
              <a:t> </a:t>
            </a:r>
            <a:r>
              <a:rPr lang="fr-FR" sz="4000" dirty="0" err="1" smtClean="0"/>
              <a:t>Zika</a:t>
            </a:r>
            <a:r>
              <a:rPr lang="fr-FR" sz="4000" dirty="0" smtClean="0"/>
              <a:t> </a:t>
            </a:r>
            <a:r>
              <a:rPr lang="fr-FR" sz="4000" dirty="0" err="1" smtClean="0"/>
              <a:t>outbreak</a:t>
            </a:r>
            <a:r>
              <a:rPr lang="fr-FR" sz="4000" dirty="0" smtClean="0"/>
              <a:t>…</a:t>
            </a:r>
            <a:endParaRPr lang="en-US" sz="4000" dirty="0"/>
          </a:p>
        </p:txBody>
      </p:sp>
      <p:sp>
        <p:nvSpPr>
          <p:cNvPr id="5" name="TextBox 4"/>
          <p:cNvSpPr txBox="1"/>
          <p:nvPr/>
        </p:nvSpPr>
        <p:spPr>
          <a:xfrm>
            <a:off x="992778" y="2029097"/>
            <a:ext cx="10145486" cy="2585323"/>
          </a:xfrm>
          <a:prstGeom prst="rect">
            <a:avLst/>
          </a:prstGeom>
          <a:noFill/>
        </p:spPr>
        <p:txBody>
          <a:bodyPr wrap="square" rtlCol="0">
            <a:spAutoFit/>
          </a:bodyPr>
          <a:lstStyle/>
          <a:p>
            <a:r>
              <a:rPr lang="fr-FR" dirty="0" smtClean="0"/>
              <a:t>There </a:t>
            </a:r>
            <a:r>
              <a:rPr lang="fr-FR" dirty="0" err="1" smtClean="0"/>
              <a:t>were</a:t>
            </a:r>
            <a:r>
              <a:rPr lang="fr-FR" dirty="0" smtClean="0"/>
              <a:t> </a:t>
            </a:r>
            <a:r>
              <a:rPr lang="fr-FR" dirty="0" err="1" smtClean="0"/>
              <a:t>Zika</a:t>
            </a:r>
            <a:r>
              <a:rPr lang="fr-FR" dirty="0" smtClean="0"/>
              <a:t> </a:t>
            </a:r>
            <a:r>
              <a:rPr lang="fr-FR" dirty="0" err="1" smtClean="0"/>
              <a:t>outbreaks</a:t>
            </a:r>
            <a:r>
              <a:rPr lang="fr-FR" dirty="0" smtClean="0"/>
              <a:t> </a:t>
            </a:r>
            <a:r>
              <a:rPr lang="fr-FR" dirty="0" err="1" smtClean="0"/>
              <a:t>well</a:t>
            </a:r>
            <a:r>
              <a:rPr lang="fr-FR" dirty="0" smtClean="0"/>
              <a:t> </a:t>
            </a:r>
            <a:r>
              <a:rPr lang="fr-FR" dirty="0" err="1" smtClean="0"/>
              <a:t>described</a:t>
            </a:r>
            <a:r>
              <a:rPr lang="fr-FR" dirty="0" smtClean="0"/>
              <a:t> </a:t>
            </a:r>
            <a:r>
              <a:rPr lang="fr-FR" dirty="0" err="1" smtClean="0"/>
              <a:t>before</a:t>
            </a:r>
            <a:r>
              <a:rPr lang="fr-FR" dirty="0" smtClean="0"/>
              <a:t>, but cases of </a:t>
            </a:r>
            <a:r>
              <a:rPr lang="fr-FR" dirty="0" err="1" smtClean="0"/>
              <a:t>microcephaly</a:t>
            </a:r>
            <a:r>
              <a:rPr lang="fr-FR" dirty="0" smtClean="0"/>
              <a:t> </a:t>
            </a:r>
            <a:r>
              <a:rPr lang="fr-FR" dirty="0" err="1" smtClean="0"/>
              <a:t>remained</a:t>
            </a:r>
            <a:r>
              <a:rPr lang="fr-FR" dirty="0" smtClean="0"/>
              <a:t> </a:t>
            </a:r>
            <a:r>
              <a:rPr lang="fr-FR" dirty="0" err="1" smtClean="0"/>
              <a:t>unnoticed</a:t>
            </a:r>
            <a:r>
              <a:rPr lang="fr-FR" dirty="0" smtClean="0"/>
              <a:t>, </a:t>
            </a:r>
            <a:r>
              <a:rPr lang="fr-FR" dirty="0" err="1" smtClean="0"/>
              <a:t>probably</a:t>
            </a:r>
            <a:r>
              <a:rPr lang="fr-FR" dirty="0" smtClean="0"/>
              <a:t> </a:t>
            </a:r>
            <a:r>
              <a:rPr lang="fr-FR" dirty="0" err="1" smtClean="0"/>
              <a:t>because</a:t>
            </a:r>
            <a:r>
              <a:rPr lang="fr-FR" dirty="0" smtClean="0"/>
              <a:t> </a:t>
            </a:r>
            <a:r>
              <a:rPr lang="fr-FR" dirty="0" err="1" smtClean="0"/>
              <a:t>these</a:t>
            </a:r>
            <a:r>
              <a:rPr lang="fr-FR" dirty="0" smtClean="0"/>
              <a:t> </a:t>
            </a:r>
            <a:r>
              <a:rPr lang="fr-FR" dirty="0" err="1" smtClean="0"/>
              <a:t>outbreaks</a:t>
            </a:r>
            <a:r>
              <a:rPr lang="fr-FR" dirty="0" smtClean="0"/>
              <a:t> </a:t>
            </a:r>
            <a:r>
              <a:rPr lang="fr-FR" dirty="0" err="1" smtClean="0"/>
              <a:t>occured</a:t>
            </a:r>
            <a:r>
              <a:rPr lang="fr-FR" dirty="0" smtClean="0"/>
              <a:t> in </a:t>
            </a:r>
            <a:r>
              <a:rPr lang="fr-FR" dirty="0" err="1" smtClean="0"/>
              <a:t>small-sized</a:t>
            </a:r>
            <a:r>
              <a:rPr lang="fr-FR" dirty="0" smtClean="0"/>
              <a:t> populations :</a:t>
            </a:r>
          </a:p>
          <a:p>
            <a:endParaRPr lang="fr-FR" dirty="0" smtClean="0"/>
          </a:p>
          <a:p>
            <a:r>
              <a:rPr lang="fr-FR" dirty="0" smtClean="0"/>
              <a:t>-</a:t>
            </a:r>
            <a:r>
              <a:rPr lang="fr-FR" dirty="0"/>
              <a:t> </a:t>
            </a:r>
            <a:r>
              <a:rPr lang="fr-FR" dirty="0" smtClean="0"/>
              <a:t>In French </a:t>
            </a:r>
            <a:r>
              <a:rPr lang="fr-FR" dirty="0" err="1" smtClean="0"/>
              <a:t>Polynesia</a:t>
            </a:r>
            <a:r>
              <a:rPr lang="fr-FR" dirty="0" smtClean="0"/>
              <a:t>, the 2013-2014 </a:t>
            </a:r>
            <a:r>
              <a:rPr lang="fr-FR" dirty="0" err="1" smtClean="0"/>
              <a:t>Zika</a:t>
            </a:r>
            <a:r>
              <a:rPr lang="fr-FR" dirty="0" smtClean="0"/>
              <a:t> </a:t>
            </a:r>
            <a:r>
              <a:rPr lang="fr-FR" dirty="0" err="1" smtClean="0"/>
              <a:t>outbreak</a:t>
            </a:r>
            <a:r>
              <a:rPr lang="fr-FR" dirty="0" smtClean="0"/>
              <a:t> </a:t>
            </a:r>
            <a:r>
              <a:rPr lang="fr-FR" dirty="0" err="1" smtClean="0"/>
              <a:t>allowed</a:t>
            </a:r>
            <a:r>
              <a:rPr lang="fr-FR" dirty="0" smtClean="0"/>
              <a:t> description of association </a:t>
            </a:r>
            <a:r>
              <a:rPr lang="fr-FR" dirty="0" err="1" smtClean="0"/>
              <a:t>between</a:t>
            </a:r>
            <a:r>
              <a:rPr lang="fr-FR" dirty="0" smtClean="0"/>
              <a:t> </a:t>
            </a:r>
            <a:r>
              <a:rPr lang="fr-FR" dirty="0" err="1" smtClean="0"/>
              <a:t>Zika</a:t>
            </a:r>
            <a:r>
              <a:rPr lang="fr-FR" dirty="0" smtClean="0"/>
              <a:t> virus infection and Guillain Barré </a:t>
            </a:r>
            <a:r>
              <a:rPr lang="fr-FR" dirty="0" err="1" smtClean="0"/>
              <a:t>syndrom</a:t>
            </a:r>
            <a:r>
              <a:rPr lang="fr-FR" dirty="0" smtClean="0"/>
              <a:t>. In light of reports </a:t>
            </a:r>
            <a:r>
              <a:rPr lang="fr-FR" dirty="0" err="1" smtClean="0"/>
              <a:t>from</a:t>
            </a:r>
            <a:r>
              <a:rPr lang="fr-FR" dirty="0" smtClean="0"/>
              <a:t> </a:t>
            </a:r>
            <a:r>
              <a:rPr lang="fr-FR" dirty="0" err="1" smtClean="0"/>
              <a:t>Brazil</a:t>
            </a:r>
            <a:r>
              <a:rPr lang="fr-FR" dirty="0" smtClean="0"/>
              <a:t>, a </a:t>
            </a:r>
            <a:r>
              <a:rPr lang="fr-FR" dirty="0" err="1" smtClean="0"/>
              <a:t>mathematical</a:t>
            </a:r>
            <a:r>
              <a:rPr lang="fr-FR" dirty="0" smtClean="0"/>
              <a:t> </a:t>
            </a:r>
            <a:r>
              <a:rPr lang="fr-FR" dirty="0" err="1" smtClean="0"/>
              <a:t>modelling</a:t>
            </a:r>
            <a:r>
              <a:rPr lang="fr-FR" dirty="0" smtClean="0"/>
              <a:t> </a:t>
            </a:r>
            <a:r>
              <a:rPr lang="fr-FR" dirty="0" err="1" smtClean="0"/>
              <a:t>work</a:t>
            </a:r>
            <a:r>
              <a:rPr lang="fr-FR" dirty="0" smtClean="0"/>
              <a:t> </a:t>
            </a:r>
            <a:r>
              <a:rPr lang="fr-FR" dirty="0" err="1" smtClean="0"/>
              <a:t>retrospectively</a:t>
            </a:r>
            <a:r>
              <a:rPr lang="fr-FR" dirty="0" smtClean="0"/>
              <a:t> </a:t>
            </a:r>
            <a:r>
              <a:rPr lang="fr-FR" dirty="0" err="1" smtClean="0"/>
              <a:t>identified</a:t>
            </a:r>
            <a:r>
              <a:rPr lang="fr-FR" dirty="0" smtClean="0"/>
              <a:t> an </a:t>
            </a:r>
            <a:r>
              <a:rPr lang="fr-FR" dirty="0" err="1" smtClean="0"/>
              <a:t>excess</a:t>
            </a:r>
            <a:r>
              <a:rPr lang="fr-FR" dirty="0" smtClean="0"/>
              <a:t> of cases of </a:t>
            </a:r>
            <a:r>
              <a:rPr lang="fr-FR" dirty="0" err="1" smtClean="0"/>
              <a:t>microcephaly</a:t>
            </a:r>
            <a:r>
              <a:rPr lang="fr-FR" dirty="0" smtClean="0"/>
              <a:t> </a:t>
            </a:r>
            <a:r>
              <a:rPr lang="fr-FR" dirty="0" err="1" smtClean="0"/>
              <a:t>after</a:t>
            </a:r>
            <a:r>
              <a:rPr lang="fr-FR" dirty="0" smtClean="0"/>
              <a:t> the </a:t>
            </a:r>
            <a:r>
              <a:rPr lang="fr-FR" dirty="0" err="1" smtClean="0"/>
              <a:t>outbreak</a:t>
            </a:r>
            <a:r>
              <a:rPr lang="fr-FR" dirty="0" smtClean="0"/>
              <a:t> (8 </a:t>
            </a:r>
            <a:r>
              <a:rPr lang="fr-FR" dirty="0" err="1" smtClean="0"/>
              <a:t>observed</a:t>
            </a:r>
            <a:r>
              <a:rPr lang="fr-FR" dirty="0" smtClean="0"/>
              <a:t> vs 1 </a:t>
            </a:r>
            <a:r>
              <a:rPr lang="fr-FR" dirty="0" err="1" smtClean="0"/>
              <a:t>expected</a:t>
            </a:r>
            <a:r>
              <a:rPr lang="fr-FR" dirty="0" smtClean="0"/>
              <a:t>).</a:t>
            </a:r>
          </a:p>
          <a:p>
            <a:endParaRPr lang="fr-FR" dirty="0" smtClean="0"/>
          </a:p>
          <a:p>
            <a:endParaRPr lang="fr-FR" dirty="0" smtClean="0"/>
          </a:p>
          <a:p>
            <a:endParaRPr lang="fr-FR" dirty="0" smtClean="0"/>
          </a:p>
        </p:txBody>
      </p:sp>
      <p:sp>
        <p:nvSpPr>
          <p:cNvPr id="4" name="Rectangle 3"/>
          <p:cNvSpPr/>
          <p:nvPr/>
        </p:nvSpPr>
        <p:spPr>
          <a:xfrm>
            <a:off x="6096000" y="4111823"/>
            <a:ext cx="5452134" cy="307777"/>
          </a:xfrm>
          <a:prstGeom prst="rect">
            <a:avLst/>
          </a:prstGeom>
        </p:spPr>
        <p:txBody>
          <a:bodyPr wrap="none">
            <a:spAutoFit/>
          </a:bodyPr>
          <a:lstStyle/>
          <a:p>
            <a:r>
              <a:rPr lang="en-US" sz="1400" b="1" dirty="0" smtClean="0">
                <a:latin typeface="OTNEJMScalaSansLF"/>
              </a:rPr>
              <a:t>Cao-</a:t>
            </a:r>
            <a:r>
              <a:rPr lang="en-US" sz="1400" b="1" dirty="0" err="1" smtClean="0">
                <a:latin typeface="OTNEJMScalaSansLF"/>
              </a:rPr>
              <a:t>Lormeau</a:t>
            </a:r>
            <a:r>
              <a:rPr lang="en-US" sz="1400" b="1" dirty="0" smtClean="0">
                <a:latin typeface="OTNEJMScalaSansLF"/>
              </a:rPr>
              <a:t> et al, Lancet 2016; </a:t>
            </a:r>
            <a:r>
              <a:rPr lang="en-US" sz="1400" b="1" dirty="0" err="1" smtClean="0">
                <a:latin typeface="OTNEJMScalaSansLF"/>
              </a:rPr>
              <a:t>Cauchemez</a:t>
            </a:r>
            <a:r>
              <a:rPr lang="en-US" sz="1400" b="1" dirty="0" smtClean="0">
                <a:latin typeface="OTNEJMScalaSansLF"/>
              </a:rPr>
              <a:t> et al, Lancet 2016</a:t>
            </a:r>
            <a:endParaRPr lang="en-US" sz="1400" b="1" dirty="0"/>
          </a:p>
        </p:txBody>
      </p:sp>
    </p:spTree>
    <p:extLst>
      <p:ext uri="{BB962C8B-B14F-4D97-AF65-F5344CB8AC3E}">
        <p14:creationId xmlns:p14="http://schemas.microsoft.com/office/powerpoint/2010/main" val="36150676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6561"/>
            <a:ext cx="10515600" cy="1325563"/>
          </a:xfrm>
        </p:spPr>
        <p:txBody>
          <a:bodyPr/>
          <a:lstStyle/>
          <a:p>
            <a:r>
              <a:rPr lang="fr-FR" b="1" dirty="0" smtClean="0"/>
              <a:t>Case-reports</a:t>
            </a:r>
            <a:endParaRPr lang="en-US" b="1" dirty="0"/>
          </a:p>
        </p:txBody>
      </p:sp>
      <p:pic>
        <p:nvPicPr>
          <p:cNvPr id="3" name="Picture 2"/>
          <p:cNvPicPr>
            <a:picLocks noChangeAspect="1"/>
          </p:cNvPicPr>
          <p:nvPr/>
        </p:nvPicPr>
        <p:blipFill>
          <a:blip r:embed="rId2"/>
          <a:stretch>
            <a:fillRect/>
          </a:stretch>
        </p:blipFill>
        <p:spPr>
          <a:xfrm>
            <a:off x="4669655" y="615354"/>
            <a:ext cx="7069584" cy="2680493"/>
          </a:xfrm>
          <a:prstGeom prst="rect">
            <a:avLst/>
          </a:prstGeom>
        </p:spPr>
      </p:pic>
      <p:sp>
        <p:nvSpPr>
          <p:cNvPr id="4" name="TextBox 3"/>
          <p:cNvSpPr txBox="1"/>
          <p:nvPr/>
        </p:nvSpPr>
        <p:spPr>
          <a:xfrm>
            <a:off x="337353" y="1757778"/>
            <a:ext cx="4147562" cy="1200329"/>
          </a:xfrm>
          <a:prstGeom prst="rect">
            <a:avLst/>
          </a:prstGeom>
          <a:noFill/>
        </p:spPr>
        <p:txBody>
          <a:bodyPr wrap="square" rtlCol="0">
            <a:spAutoFit/>
          </a:bodyPr>
          <a:lstStyle/>
          <a:p>
            <a:r>
              <a:rPr lang="fr-FR" i="1" dirty="0" err="1" smtClean="0"/>
              <a:t>Reporting</a:t>
            </a:r>
            <a:r>
              <a:rPr lang="fr-FR" i="1" dirty="0" smtClean="0"/>
              <a:t> one </a:t>
            </a:r>
            <a:r>
              <a:rPr lang="fr-FR" i="1" dirty="0" err="1" smtClean="0"/>
              <a:t>well-described</a:t>
            </a:r>
            <a:r>
              <a:rPr lang="fr-FR" i="1" dirty="0" smtClean="0"/>
              <a:t> case, </a:t>
            </a:r>
            <a:r>
              <a:rPr lang="fr-FR" i="1" dirty="0" err="1" smtClean="0"/>
              <a:t>with</a:t>
            </a:r>
            <a:r>
              <a:rPr lang="fr-FR" i="1" dirty="0" smtClean="0"/>
              <a:t> </a:t>
            </a:r>
            <a:r>
              <a:rPr lang="fr-FR" i="1" dirty="0" err="1" smtClean="0"/>
              <a:t>molecular</a:t>
            </a:r>
            <a:r>
              <a:rPr lang="fr-FR" i="1" dirty="0" smtClean="0"/>
              <a:t> identification of the </a:t>
            </a:r>
            <a:r>
              <a:rPr lang="fr-FR" i="1" dirty="0" err="1" smtClean="0"/>
              <a:t>sequence</a:t>
            </a:r>
            <a:r>
              <a:rPr lang="fr-FR" i="1" dirty="0" smtClean="0"/>
              <a:t> of </a:t>
            </a:r>
            <a:r>
              <a:rPr lang="fr-FR" i="1" dirty="0" err="1" smtClean="0"/>
              <a:t>Zika</a:t>
            </a:r>
            <a:r>
              <a:rPr lang="fr-FR" i="1" dirty="0" smtClean="0"/>
              <a:t> virus in the </a:t>
            </a:r>
            <a:r>
              <a:rPr lang="fr-FR" i="1" dirty="0" err="1" smtClean="0"/>
              <a:t>abnormal</a:t>
            </a:r>
            <a:r>
              <a:rPr lang="fr-FR" i="1" dirty="0" smtClean="0"/>
              <a:t> </a:t>
            </a:r>
            <a:r>
              <a:rPr lang="fr-FR" i="1" dirty="0" err="1" smtClean="0"/>
              <a:t>brain</a:t>
            </a:r>
            <a:r>
              <a:rPr lang="fr-FR" i="1" dirty="0" smtClean="0"/>
              <a:t> of the fœtus.</a:t>
            </a:r>
            <a:endParaRPr lang="en-US" i="1" dirty="0"/>
          </a:p>
        </p:txBody>
      </p:sp>
      <p:pic>
        <p:nvPicPr>
          <p:cNvPr id="5" name="Picture 4"/>
          <p:cNvPicPr>
            <a:picLocks noChangeAspect="1"/>
          </p:cNvPicPr>
          <p:nvPr/>
        </p:nvPicPr>
        <p:blipFill rotWithShape="1">
          <a:blip r:embed="rId3"/>
          <a:srcRect l="25524" t="18668" r="27491" b="53189"/>
          <a:stretch/>
        </p:blipFill>
        <p:spPr>
          <a:xfrm>
            <a:off x="3146782" y="3546076"/>
            <a:ext cx="8592457" cy="2902858"/>
          </a:xfrm>
          <a:prstGeom prst="rect">
            <a:avLst/>
          </a:prstGeom>
        </p:spPr>
      </p:pic>
      <p:sp>
        <p:nvSpPr>
          <p:cNvPr id="6" name="TextBox 5"/>
          <p:cNvSpPr txBox="1"/>
          <p:nvPr/>
        </p:nvSpPr>
        <p:spPr>
          <a:xfrm>
            <a:off x="88779" y="4754978"/>
            <a:ext cx="3176936" cy="923330"/>
          </a:xfrm>
          <a:prstGeom prst="rect">
            <a:avLst/>
          </a:prstGeom>
          <a:noFill/>
        </p:spPr>
        <p:txBody>
          <a:bodyPr wrap="square" rtlCol="0">
            <a:spAutoFit/>
          </a:bodyPr>
          <a:lstStyle/>
          <a:p>
            <a:r>
              <a:rPr lang="fr-FR" i="1" dirty="0" err="1" smtClean="0"/>
              <a:t>Reporting</a:t>
            </a:r>
            <a:r>
              <a:rPr lang="fr-FR" i="1" dirty="0" smtClean="0"/>
              <a:t> one </a:t>
            </a:r>
            <a:r>
              <a:rPr lang="fr-FR" i="1" dirty="0" err="1" smtClean="0"/>
              <a:t>well</a:t>
            </a:r>
            <a:r>
              <a:rPr lang="fr-FR" i="1" dirty="0" smtClean="0"/>
              <a:t> </a:t>
            </a:r>
            <a:r>
              <a:rPr lang="fr-FR" i="1" dirty="0" err="1" smtClean="0"/>
              <a:t>described</a:t>
            </a:r>
            <a:r>
              <a:rPr lang="fr-FR" i="1" dirty="0" smtClean="0"/>
              <a:t> case, </a:t>
            </a:r>
            <a:r>
              <a:rPr lang="fr-FR" i="1" dirty="0" err="1" smtClean="0"/>
              <a:t>with</a:t>
            </a:r>
            <a:r>
              <a:rPr lang="fr-FR" i="1" dirty="0" smtClean="0"/>
              <a:t> identification </a:t>
            </a:r>
            <a:r>
              <a:rPr lang="fr-FR" i="1" dirty="0" err="1" smtClean="0"/>
              <a:t>IgG</a:t>
            </a:r>
            <a:r>
              <a:rPr lang="fr-FR" i="1" dirty="0" smtClean="0"/>
              <a:t> </a:t>
            </a:r>
            <a:r>
              <a:rPr lang="fr-FR" i="1" dirty="0" err="1" smtClean="0"/>
              <a:t>directed</a:t>
            </a:r>
            <a:r>
              <a:rPr lang="fr-FR" i="1" dirty="0" smtClean="0"/>
              <a:t> </a:t>
            </a:r>
            <a:r>
              <a:rPr lang="fr-FR" i="1" dirty="0" err="1" smtClean="0"/>
              <a:t>against</a:t>
            </a:r>
            <a:r>
              <a:rPr lang="fr-FR" i="1" dirty="0" smtClean="0"/>
              <a:t> </a:t>
            </a:r>
            <a:r>
              <a:rPr lang="fr-FR" i="1" dirty="0" err="1" smtClean="0"/>
              <a:t>Zika</a:t>
            </a:r>
            <a:r>
              <a:rPr lang="fr-FR" i="1" dirty="0" smtClean="0"/>
              <a:t> virus.</a:t>
            </a:r>
            <a:endParaRPr lang="en-US" i="1" dirty="0"/>
          </a:p>
        </p:txBody>
      </p:sp>
    </p:spTree>
    <p:extLst>
      <p:ext uri="{BB962C8B-B14F-4D97-AF65-F5344CB8AC3E}">
        <p14:creationId xmlns:p14="http://schemas.microsoft.com/office/powerpoint/2010/main" val="2525607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243138" y="381000"/>
            <a:ext cx="3548062" cy="4572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GB" altLang="en-US" sz="2400">
                <a:solidFill>
                  <a:schemeClr val="bg1"/>
                </a:solidFill>
                <a:latin typeface="Arial" panose="020B0604020202020204" pitchFamily="34" charset="0"/>
                <a:cs typeface="Arial" panose="020B0604020202020204" pitchFamily="34" charset="0"/>
              </a:rPr>
              <a:t>question </a:t>
            </a:r>
          </a:p>
        </p:txBody>
      </p:sp>
      <p:sp>
        <p:nvSpPr>
          <p:cNvPr id="19459" name="Text Box 3"/>
          <p:cNvSpPr txBox="1">
            <a:spLocks noChangeArrowheads="1"/>
          </p:cNvSpPr>
          <p:nvPr/>
        </p:nvSpPr>
        <p:spPr bwMode="auto">
          <a:xfrm>
            <a:off x="3048000" y="1371600"/>
            <a:ext cx="3849688" cy="4572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GB" altLang="en-US" sz="2400">
                <a:solidFill>
                  <a:schemeClr val="bg1"/>
                </a:solidFill>
                <a:latin typeface="Arial" panose="020B0604020202020204" pitchFamily="34" charset="0"/>
                <a:cs typeface="Arial" panose="020B0604020202020204" pitchFamily="34" charset="0"/>
              </a:rPr>
              <a:t> design </a:t>
            </a:r>
          </a:p>
        </p:txBody>
      </p:sp>
      <p:sp>
        <p:nvSpPr>
          <p:cNvPr id="19460" name="Text Box 4"/>
          <p:cNvSpPr txBox="1">
            <a:spLocks noChangeArrowheads="1"/>
          </p:cNvSpPr>
          <p:nvPr/>
        </p:nvSpPr>
        <p:spPr bwMode="auto">
          <a:xfrm>
            <a:off x="4191000" y="2514600"/>
            <a:ext cx="4002088" cy="4572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GB" altLang="en-US" sz="2400">
                <a:solidFill>
                  <a:schemeClr val="bg1"/>
                </a:solidFill>
                <a:latin typeface="Arial" panose="020B0604020202020204" pitchFamily="34" charset="0"/>
                <a:cs typeface="Arial" panose="020B0604020202020204" pitchFamily="34" charset="0"/>
              </a:rPr>
              <a:t>data</a:t>
            </a:r>
          </a:p>
        </p:txBody>
      </p:sp>
      <p:sp>
        <p:nvSpPr>
          <p:cNvPr id="19461" name="Text Box 5"/>
          <p:cNvSpPr txBox="1">
            <a:spLocks noChangeArrowheads="1"/>
          </p:cNvSpPr>
          <p:nvPr/>
        </p:nvSpPr>
        <p:spPr bwMode="auto">
          <a:xfrm>
            <a:off x="5486400" y="3657600"/>
            <a:ext cx="3549650" cy="45720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GB" altLang="en-US" sz="2400">
                <a:latin typeface="Arial" panose="020B0604020202020204" pitchFamily="34" charset="0"/>
                <a:cs typeface="Arial" panose="020B0604020202020204" pitchFamily="34" charset="0"/>
              </a:rPr>
              <a:t> analysis </a:t>
            </a:r>
          </a:p>
        </p:txBody>
      </p:sp>
      <p:sp>
        <p:nvSpPr>
          <p:cNvPr id="19462" name="Text Box 6"/>
          <p:cNvSpPr txBox="1">
            <a:spLocks noChangeArrowheads="1"/>
          </p:cNvSpPr>
          <p:nvPr/>
        </p:nvSpPr>
        <p:spPr bwMode="auto">
          <a:xfrm>
            <a:off x="6477001" y="4724400"/>
            <a:ext cx="3700463" cy="45720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GB" altLang="en-US" sz="2400">
                <a:latin typeface="Arial" panose="020B0604020202020204" pitchFamily="34" charset="0"/>
                <a:cs typeface="Arial" panose="020B0604020202020204" pitchFamily="34" charset="0"/>
              </a:rPr>
              <a:t>interpretation </a:t>
            </a:r>
          </a:p>
        </p:txBody>
      </p:sp>
      <p:sp>
        <p:nvSpPr>
          <p:cNvPr id="19463" name="Line 7"/>
          <p:cNvSpPr>
            <a:spLocks noChangeShapeType="1"/>
          </p:cNvSpPr>
          <p:nvPr/>
        </p:nvSpPr>
        <p:spPr bwMode="auto">
          <a:xfrm>
            <a:off x="3968750" y="838200"/>
            <a:ext cx="527050" cy="533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464" name="AutoShape 8"/>
          <p:cNvSpPr>
            <a:spLocks noChangeArrowheads="1"/>
          </p:cNvSpPr>
          <p:nvPr/>
        </p:nvSpPr>
        <p:spPr bwMode="auto">
          <a:xfrm rot="-2580000">
            <a:off x="4129088" y="-31750"/>
            <a:ext cx="277812" cy="7162800"/>
          </a:xfrm>
          <a:prstGeom prst="downArrow">
            <a:avLst>
              <a:gd name="adj1" fmla="val 50000"/>
              <a:gd name="adj2" fmla="val 644573"/>
            </a:avLst>
          </a:prstGeom>
          <a:solidFill>
            <a:srgbClr val="DDDDDD"/>
          </a:solidFill>
          <a:ln w="9525">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cs typeface="Arial" panose="020B0604020202020204" pitchFamily="34" charset="0"/>
            </a:endParaRPr>
          </a:p>
        </p:txBody>
      </p:sp>
      <p:sp>
        <p:nvSpPr>
          <p:cNvPr id="19465" name="Text Box 9"/>
          <p:cNvSpPr txBox="1">
            <a:spLocks noChangeArrowheads="1"/>
          </p:cNvSpPr>
          <p:nvPr/>
        </p:nvSpPr>
        <p:spPr bwMode="auto">
          <a:xfrm rot="2820000">
            <a:off x="-449262" y="3192463"/>
            <a:ext cx="7696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GB" altLang="en-US" sz="4000">
                <a:cs typeface="Arial" panose="020B0604020202020204" pitchFamily="34" charset="0"/>
              </a:rPr>
              <a:t>Study timeline</a:t>
            </a:r>
          </a:p>
        </p:txBody>
      </p:sp>
      <p:sp>
        <p:nvSpPr>
          <p:cNvPr id="19466" name="Line 10"/>
          <p:cNvSpPr>
            <a:spLocks noChangeShapeType="1"/>
          </p:cNvSpPr>
          <p:nvPr/>
        </p:nvSpPr>
        <p:spPr bwMode="auto">
          <a:xfrm>
            <a:off x="8077200" y="5181600"/>
            <a:ext cx="527050" cy="533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467" name="Line 11"/>
          <p:cNvSpPr>
            <a:spLocks noChangeShapeType="1"/>
          </p:cNvSpPr>
          <p:nvPr/>
        </p:nvSpPr>
        <p:spPr bwMode="auto">
          <a:xfrm>
            <a:off x="7162800" y="4114800"/>
            <a:ext cx="527050" cy="533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468" name="Line 12"/>
          <p:cNvSpPr>
            <a:spLocks noChangeShapeType="1"/>
          </p:cNvSpPr>
          <p:nvPr/>
        </p:nvSpPr>
        <p:spPr bwMode="auto">
          <a:xfrm>
            <a:off x="5029200" y="1905000"/>
            <a:ext cx="527050" cy="533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469" name="Line 13"/>
          <p:cNvSpPr>
            <a:spLocks noChangeShapeType="1"/>
          </p:cNvSpPr>
          <p:nvPr/>
        </p:nvSpPr>
        <p:spPr bwMode="auto">
          <a:xfrm>
            <a:off x="6096000" y="3048000"/>
            <a:ext cx="527050" cy="533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470" name="Text Box 14"/>
          <p:cNvSpPr txBox="1">
            <a:spLocks noChangeArrowheads="1"/>
          </p:cNvSpPr>
          <p:nvPr/>
        </p:nvSpPr>
        <p:spPr bwMode="auto">
          <a:xfrm>
            <a:off x="7315200" y="5791200"/>
            <a:ext cx="3276600" cy="45720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GB" altLang="en-US" sz="2400">
                <a:latin typeface="Arial" panose="020B0604020202020204" pitchFamily="34" charset="0"/>
                <a:cs typeface="Arial" panose="020B0604020202020204" pitchFamily="34" charset="0"/>
              </a:rPr>
              <a:t>PUBLICATION!!!!!!!</a:t>
            </a:r>
          </a:p>
        </p:txBody>
      </p:sp>
      <p:grpSp>
        <p:nvGrpSpPr>
          <p:cNvPr id="513039" name="Group 15"/>
          <p:cNvGrpSpPr>
            <a:grpSpLocks/>
          </p:cNvGrpSpPr>
          <p:nvPr/>
        </p:nvGrpSpPr>
        <p:grpSpPr bwMode="auto">
          <a:xfrm flipH="1">
            <a:off x="7162800" y="76200"/>
            <a:ext cx="3124200" cy="1905000"/>
            <a:chOff x="144" y="1968"/>
            <a:chExt cx="2112" cy="1296"/>
          </a:xfrm>
        </p:grpSpPr>
        <p:sp>
          <p:nvSpPr>
            <p:cNvPr id="19472" name="AutoShape 16"/>
            <p:cNvSpPr>
              <a:spLocks noChangeArrowheads="1"/>
            </p:cNvSpPr>
            <p:nvPr/>
          </p:nvSpPr>
          <p:spPr bwMode="auto">
            <a:xfrm flipH="1">
              <a:off x="144" y="1968"/>
              <a:ext cx="2112" cy="1296"/>
            </a:xfrm>
            <a:prstGeom prst="cloudCallout">
              <a:avLst>
                <a:gd name="adj1" fmla="val -43750"/>
                <a:gd name="adj2" fmla="val 70000"/>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cs typeface="Arial" panose="020B0604020202020204" pitchFamily="34" charset="0"/>
              </a:endParaRPr>
            </a:p>
          </p:txBody>
        </p:sp>
        <p:sp>
          <p:nvSpPr>
            <p:cNvPr id="19473" name="Text Box 17"/>
            <p:cNvSpPr txBox="1">
              <a:spLocks noChangeArrowheads="1"/>
            </p:cNvSpPr>
            <p:nvPr/>
          </p:nvSpPr>
          <p:spPr bwMode="auto">
            <a:xfrm>
              <a:off x="240" y="2159"/>
              <a:ext cx="1920" cy="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GB" altLang="en-US" sz="2800" b="1">
                  <a:cs typeface="Arial" panose="020B0604020202020204" pitchFamily="34" charset="0"/>
                </a:rPr>
                <a:t>….but what if things went wrong?!?</a:t>
              </a:r>
            </a:p>
          </p:txBody>
        </p:sp>
      </p:grpSp>
    </p:spTree>
    <p:extLst>
      <p:ext uri="{BB962C8B-B14F-4D97-AF65-F5344CB8AC3E}">
        <p14:creationId xmlns:p14="http://schemas.microsoft.com/office/powerpoint/2010/main" val="3983916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130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6561"/>
            <a:ext cx="10515600" cy="1325563"/>
          </a:xfrm>
        </p:spPr>
        <p:txBody>
          <a:bodyPr/>
          <a:lstStyle/>
          <a:p>
            <a:r>
              <a:rPr lang="fr-FR" b="1" dirty="0" err="1" smtClean="0"/>
              <a:t>Ecological</a:t>
            </a:r>
            <a:r>
              <a:rPr lang="fr-FR" b="1" dirty="0" smtClean="0"/>
              <a:t> </a:t>
            </a:r>
            <a:r>
              <a:rPr lang="fr-FR" b="1" dirty="0" err="1" smtClean="0"/>
              <a:t>correlation</a:t>
            </a:r>
            <a:r>
              <a:rPr lang="fr-FR" b="1" dirty="0" smtClean="0"/>
              <a:t> </a:t>
            </a:r>
            <a:r>
              <a:rPr lang="fr-FR" b="1" dirty="0" err="1" smtClean="0"/>
              <a:t>studies</a:t>
            </a:r>
            <a:endParaRPr lang="en-US" b="1" dirty="0"/>
          </a:p>
        </p:txBody>
      </p:sp>
      <p:pic>
        <p:nvPicPr>
          <p:cNvPr id="3" name="Picture 2"/>
          <p:cNvPicPr>
            <a:picLocks noChangeAspect="1"/>
          </p:cNvPicPr>
          <p:nvPr/>
        </p:nvPicPr>
        <p:blipFill>
          <a:blip r:embed="rId3"/>
          <a:stretch>
            <a:fillRect/>
          </a:stretch>
        </p:blipFill>
        <p:spPr>
          <a:xfrm>
            <a:off x="7186048" y="543876"/>
            <a:ext cx="5005952" cy="1414990"/>
          </a:xfrm>
          <a:prstGeom prst="rect">
            <a:avLst/>
          </a:prstGeom>
        </p:spPr>
      </p:pic>
      <p:pic>
        <p:nvPicPr>
          <p:cNvPr id="4" name="Picture 3"/>
          <p:cNvPicPr>
            <a:picLocks noChangeAspect="1"/>
          </p:cNvPicPr>
          <p:nvPr/>
        </p:nvPicPr>
        <p:blipFill>
          <a:blip r:embed="rId4"/>
          <a:stretch>
            <a:fillRect/>
          </a:stretch>
        </p:blipFill>
        <p:spPr>
          <a:xfrm>
            <a:off x="223223" y="2081350"/>
            <a:ext cx="11968777" cy="4574984"/>
          </a:xfrm>
          <a:prstGeom prst="rect">
            <a:avLst/>
          </a:prstGeom>
        </p:spPr>
      </p:pic>
      <p:sp>
        <p:nvSpPr>
          <p:cNvPr id="5" name="TextBox 4"/>
          <p:cNvSpPr txBox="1"/>
          <p:nvPr/>
        </p:nvSpPr>
        <p:spPr>
          <a:xfrm>
            <a:off x="223223" y="1198958"/>
            <a:ext cx="6822011" cy="646331"/>
          </a:xfrm>
          <a:prstGeom prst="rect">
            <a:avLst/>
          </a:prstGeom>
          <a:noFill/>
        </p:spPr>
        <p:txBody>
          <a:bodyPr wrap="square" rtlCol="0">
            <a:spAutoFit/>
          </a:bodyPr>
          <a:lstStyle/>
          <a:p>
            <a:r>
              <a:rPr lang="fr-FR" dirty="0" err="1" smtClean="0"/>
              <a:t>Ecological</a:t>
            </a:r>
            <a:r>
              <a:rPr lang="fr-FR" dirty="0" smtClean="0"/>
              <a:t> </a:t>
            </a:r>
            <a:r>
              <a:rPr lang="fr-FR" dirty="0" err="1" smtClean="0"/>
              <a:t>correlation</a:t>
            </a:r>
            <a:r>
              <a:rPr lang="fr-FR" dirty="0" smtClean="0"/>
              <a:t> </a:t>
            </a:r>
            <a:r>
              <a:rPr lang="fr-FR" dirty="0" err="1" smtClean="0"/>
              <a:t>between</a:t>
            </a:r>
            <a:r>
              <a:rPr lang="fr-FR" dirty="0" smtClean="0"/>
              <a:t> </a:t>
            </a:r>
            <a:r>
              <a:rPr lang="fr-FR" dirty="0" err="1" smtClean="0"/>
              <a:t>low</a:t>
            </a:r>
            <a:r>
              <a:rPr lang="fr-FR" dirty="0" smtClean="0"/>
              <a:t> </a:t>
            </a:r>
            <a:r>
              <a:rPr lang="fr-FR" dirty="0" err="1" smtClean="0"/>
              <a:t>yellow</a:t>
            </a:r>
            <a:r>
              <a:rPr lang="fr-FR" dirty="0" smtClean="0"/>
              <a:t> </a:t>
            </a:r>
            <a:r>
              <a:rPr lang="fr-FR" dirty="0" err="1" smtClean="0"/>
              <a:t>fever</a:t>
            </a:r>
            <a:r>
              <a:rPr lang="fr-FR" dirty="0" smtClean="0"/>
              <a:t> </a:t>
            </a:r>
            <a:r>
              <a:rPr lang="fr-FR" dirty="0" err="1" smtClean="0"/>
              <a:t>coverage</a:t>
            </a:r>
            <a:r>
              <a:rPr lang="fr-FR" dirty="0" smtClean="0"/>
              <a:t> and high </a:t>
            </a:r>
            <a:r>
              <a:rPr lang="fr-FR" dirty="0" err="1" smtClean="0"/>
              <a:t>number</a:t>
            </a:r>
            <a:r>
              <a:rPr lang="fr-FR" dirty="0" smtClean="0"/>
              <a:t> of cases of </a:t>
            </a:r>
            <a:r>
              <a:rPr lang="fr-FR" dirty="0" err="1" smtClean="0"/>
              <a:t>microcephaly</a:t>
            </a:r>
            <a:r>
              <a:rPr lang="fr-FR" dirty="0" smtClean="0"/>
              <a:t> </a:t>
            </a:r>
            <a:r>
              <a:rPr lang="fr-FR" dirty="0" err="1" smtClean="0"/>
              <a:t>related</a:t>
            </a:r>
            <a:r>
              <a:rPr lang="fr-FR" dirty="0" smtClean="0"/>
              <a:t> to </a:t>
            </a:r>
            <a:r>
              <a:rPr lang="fr-FR" dirty="0" err="1" smtClean="0"/>
              <a:t>Zika</a:t>
            </a:r>
            <a:r>
              <a:rPr lang="fr-FR" dirty="0" smtClean="0"/>
              <a:t> virus infection…</a:t>
            </a:r>
            <a:endParaRPr lang="en-US" dirty="0"/>
          </a:p>
        </p:txBody>
      </p:sp>
    </p:spTree>
    <p:extLst>
      <p:ext uri="{BB962C8B-B14F-4D97-AF65-F5344CB8AC3E}">
        <p14:creationId xmlns:p14="http://schemas.microsoft.com/office/powerpoint/2010/main" val="10595868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6561"/>
            <a:ext cx="10515600" cy="1033505"/>
          </a:xfrm>
        </p:spPr>
        <p:txBody>
          <a:bodyPr/>
          <a:lstStyle/>
          <a:p>
            <a:r>
              <a:rPr lang="fr-FR" b="1" dirty="0" err="1" smtClean="0"/>
              <a:t>Mathematical</a:t>
            </a:r>
            <a:r>
              <a:rPr lang="fr-FR" b="1" dirty="0" smtClean="0"/>
              <a:t> </a:t>
            </a:r>
            <a:r>
              <a:rPr lang="fr-FR" b="1" dirty="0" err="1" smtClean="0"/>
              <a:t>modelling</a:t>
            </a:r>
            <a:r>
              <a:rPr lang="fr-FR" b="1" dirty="0" smtClean="0"/>
              <a:t> </a:t>
            </a:r>
            <a:r>
              <a:rPr lang="fr-FR" b="1" dirty="0" err="1" smtClean="0"/>
              <a:t>study</a:t>
            </a:r>
            <a:endParaRPr lang="en-US" b="1" dirty="0"/>
          </a:p>
        </p:txBody>
      </p:sp>
      <p:sp>
        <p:nvSpPr>
          <p:cNvPr id="4" name="TextBox 3"/>
          <p:cNvSpPr txBox="1"/>
          <p:nvPr/>
        </p:nvSpPr>
        <p:spPr>
          <a:xfrm>
            <a:off x="139462" y="1252167"/>
            <a:ext cx="4499034" cy="4770537"/>
          </a:xfrm>
          <a:prstGeom prst="rect">
            <a:avLst/>
          </a:prstGeom>
          <a:noFill/>
        </p:spPr>
        <p:txBody>
          <a:bodyPr wrap="square" rtlCol="0">
            <a:spAutoFit/>
          </a:bodyPr>
          <a:lstStyle/>
          <a:p>
            <a:r>
              <a:rPr lang="fr-FR" dirty="0" err="1" smtClean="0"/>
              <a:t>Retrospective</a:t>
            </a:r>
            <a:r>
              <a:rPr lang="fr-FR" dirty="0" smtClean="0"/>
              <a:t> data on </a:t>
            </a:r>
            <a:r>
              <a:rPr lang="fr-FR" dirty="0" err="1" smtClean="0"/>
              <a:t>Zika</a:t>
            </a:r>
            <a:r>
              <a:rPr lang="fr-FR" dirty="0" smtClean="0"/>
              <a:t>-virus </a:t>
            </a:r>
            <a:r>
              <a:rPr lang="fr-FR" dirty="0" err="1" smtClean="0"/>
              <a:t>epidemic</a:t>
            </a:r>
            <a:r>
              <a:rPr lang="fr-FR" dirty="0" smtClean="0"/>
              <a:t> in French </a:t>
            </a:r>
            <a:r>
              <a:rPr lang="fr-FR" dirty="0" err="1" smtClean="0"/>
              <a:t>Polynesia</a:t>
            </a:r>
            <a:r>
              <a:rPr lang="fr-FR" dirty="0" smtClean="0"/>
              <a:t> 2013-2014</a:t>
            </a:r>
          </a:p>
          <a:p>
            <a:pPr marL="285750" indent="-285750">
              <a:buFontTx/>
              <a:buChar char="-"/>
            </a:pPr>
            <a:r>
              <a:rPr lang="fr-FR" sz="1600" dirty="0" smtClean="0"/>
              <a:t>Incidence rate of </a:t>
            </a:r>
            <a:r>
              <a:rPr lang="fr-FR" sz="1600" dirty="0" err="1" smtClean="0"/>
              <a:t>Zika</a:t>
            </a:r>
            <a:r>
              <a:rPr lang="fr-FR" sz="1600" dirty="0" smtClean="0"/>
              <a:t> infection by </a:t>
            </a:r>
            <a:r>
              <a:rPr lang="fr-FR" sz="1600" dirty="0" err="1" smtClean="0"/>
              <a:t>week</a:t>
            </a:r>
            <a:r>
              <a:rPr lang="fr-FR" sz="1600" dirty="0" smtClean="0"/>
              <a:t> </a:t>
            </a:r>
          </a:p>
          <a:p>
            <a:pPr marL="285750" indent="-285750">
              <a:buFontTx/>
              <a:buChar char="-"/>
            </a:pPr>
            <a:r>
              <a:rPr lang="fr-FR" sz="1600" dirty="0" err="1" smtClean="0"/>
              <a:t>Prevalence</a:t>
            </a:r>
            <a:r>
              <a:rPr lang="fr-FR" sz="1600" dirty="0" smtClean="0"/>
              <a:t> of infection </a:t>
            </a:r>
            <a:r>
              <a:rPr lang="fr-FR" sz="1600" dirty="0" err="1" smtClean="0"/>
              <a:t>before</a:t>
            </a:r>
            <a:r>
              <a:rPr lang="fr-FR" sz="1600" dirty="0" smtClean="0"/>
              <a:t> and </a:t>
            </a:r>
            <a:r>
              <a:rPr lang="fr-FR" sz="1600" dirty="0" err="1" smtClean="0"/>
              <a:t>after</a:t>
            </a:r>
            <a:r>
              <a:rPr lang="fr-FR" sz="1600" dirty="0" smtClean="0"/>
              <a:t>, by </a:t>
            </a:r>
            <a:r>
              <a:rPr lang="fr-FR" sz="1600" dirty="0" err="1" smtClean="0"/>
              <a:t>age</a:t>
            </a:r>
            <a:r>
              <a:rPr lang="fr-FR" sz="1600" dirty="0" smtClean="0"/>
              <a:t> group (</a:t>
            </a:r>
            <a:r>
              <a:rPr lang="fr-FR" sz="1600" dirty="0" smtClean="0">
                <a:sym typeface="Wingdings" panose="05000000000000000000" pitchFamily="2" charset="2"/>
              </a:rPr>
              <a:t> </a:t>
            </a:r>
            <a:r>
              <a:rPr lang="fr-FR" sz="1600" dirty="0" err="1" smtClean="0">
                <a:sym typeface="Wingdings" panose="05000000000000000000" pitchFamily="2" charset="2"/>
              </a:rPr>
              <a:t>attack</a:t>
            </a:r>
            <a:r>
              <a:rPr lang="fr-FR" sz="1600" dirty="0" smtClean="0">
                <a:sym typeface="Wingdings" panose="05000000000000000000" pitchFamily="2" charset="2"/>
              </a:rPr>
              <a:t> rate in the population)</a:t>
            </a:r>
          </a:p>
          <a:p>
            <a:pPr marL="285750" indent="-285750">
              <a:buFontTx/>
              <a:buChar char="-"/>
            </a:pPr>
            <a:r>
              <a:rPr lang="fr-FR" sz="1600" dirty="0" err="1" smtClean="0">
                <a:sym typeface="Wingdings" panose="05000000000000000000" pitchFamily="2" charset="2"/>
              </a:rPr>
              <a:t>Birth</a:t>
            </a:r>
            <a:r>
              <a:rPr lang="fr-FR" sz="1600" dirty="0" smtClean="0">
                <a:sym typeface="Wingdings" panose="05000000000000000000" pitchFamily="2" charset="2"/>
              </a:rPr>
              <a:t> rate in the population</a:t>
            </a:r>
          </a:p>
          <a:p>
            <a:pPr marL="285750" indent="-285750">
              <a:buFontTx/>
              <a:buChar char="-"/>
            </a:pPr>
            <a:r>
              <a:rPr lang="fr-FR" sz="1600" dirty="0" err="1" smtClean="0">
                <a:sym typeface="Wingdings" panose="05000000000000000000" pitchFamily="2" charset="2"/>
              </a:rPr>
              <a:t>Number</a:t>
            </a:r>
            <a:r>
              <a:rPr lang="fr-FR" sz="1600" dirty="0" smtClean="0">
                <a:sym typeface="Wingdings" panose="05000000000000000000" pitchFamily="2" charset="2"/>
              </a:rPr>
              <a:t> of </a:t>
            </a:r>
            <a:r>
              <a:rPr lang="fr-FR" sz="1600" dirty="0" err="1" smtClean="0">
                <a:sym typeface="Wingdings" panose="05000000000000000000" pitchFamily="2" charset="2"/>
              </a:rPr>
              <a:t>microcephaly</a:t>
            </a:r>
            <a:r>
              <a:rPr lang="fr-FR" sz="1600" dirty="0" smtClean="0">
                <a:sym typeface="Wingdings" panose="05000000000000000000" pitchFamily="2" charset="2"/>
              </a:rPr>
              <a:t> cases </a:t>
            </a:r>
            <a:r>
              <a:rPr lang="fr-FR" sz="1600" dirty="0" err="1" smtClean="0">
                <a:sym typeface="Wingdings" panose="05000000000000000000" pitchFamily="2" charset="2"/>
              </a:rPr>
              <a:t>recorded</a:t>
            </a:r>
            <a:r>
              <a:rPr lang="fr-FR" sz="1600" dirty="0" smtClean="0">
                <a:sym typeface="Wingdings" panose="05000000000000000000" pitchFamily="2" charset="2"/>
              </a:rPr>
              <a:t> and date ( in total 8 cases)</a:t>
            </a:r>
          </a:p>
          <a:p>
            <a:pPr marL="285750" indent="-285750">
              <a:buFontTx/>
              <a:buChar char="-"/>
            </a:pPr>
            <a:r>
              <a:rPr lang="fr-FR" sz="1600" dirty="0" smtClean="0">
                <a:sym typeface="Wingdings" panose="05000000000000000000" pitchFamily="2" charset="2"/>
              </a:rPr>
              <a:t>No </a:t>
            </a:r>
            <a:r>
              <a:rPr lang="fr-FR" sz="1600" dirty="0" err="1" smtClean="0">
                <a:sym typeface="Wingdings" panose="05000000000000000000" pitchFamily="2" charset="2"/>
              </a:rPr>
              <a:t>individual</a:t>
            </a:r>
            <a:r>
              <a:rPr lang="fr-FR" sz="1600" dirty="0" smtClean="0">
                <a:sym typeface="Wingdings" panose="05000000000000000000" pitchFamily="2" charset="2"/>
              </a:rPr>
              <a:t> data </a:t>
            </a:r>
            <a:r>
              <a:rPr lang="fr-FR" sz="1600" dirty="0" err="1" smtClean="0">
                <a:sym typeface="Wingdings" panose="05000000000000000000" pitchFamily="2" charset="2"/>
              </a:rPr>
              <a:t>available</a:t>
            </a:r>
            <a:r>
              <a:rPr lang="fr-FR" sz="1600" dirty="0" smtClean="0">
                <a:sym typeface="Wingdings" panose="05000000000000000000" pitchFamily="2" charset="2"/>
              </a:rPr>
              <a:t> on </a:t>
            </a:r>
            <a:r>
              <a:rPr lang="fr-FR" sz="1600" dirty="0" err="1" smtClean="0">
                <a:sym typeface="Wingdings" panose="05000000000000000000" pitchFamily="2" charset="2"/>
              </a:rPr>
              <a:t>mother</a:t>
            </a:r>
            <a:r>
              <a:rPr lang="fr-FR" sz="1600" dirty="0" smtClean="0">
                <a:sym typeface="Wingdings" panose="05000000000000000000" pitchFamily="2" charset="2"/>
              </a:rPr>
              <a:t>/</a:t>
            </a:r>
            <a:r>
              <a:rPr lang="fr-FR" sz="1600" dirty="0" err="1" smtClean="0">
                <a:sym typeface="Wingdings" panose="05000000000000000000" pitchFamily="2" charset="2"/>
              </a:rPr>
              <a:t>child</a:t>
            </a:r>
            <a:r>
              <a:rPr lang="fr-FR" sz="1600" dirty="0" smtClean="0">
                <a:sym typeface="Wingdings" panose="05000000000000000000" pitchFamily="2" charset="2"/>
              </a:rPr>
              <a:t> </a:t>
            </a:r>
            <a:r>
              <a:rPr lang="fr-FR" sz="1600" dirty="0" err="1" smtClean="0">
                <a:sym typeface="Wingdings" panose="05000000000000000000" pitchFamily="2" charset="2"/>
              </a:rPr>
              <a:t>Zika</a:t>
            </a:r>
            <a:r>
              <a:rPr lang="fr-FR" sz="1600" dirty="0" smtClean="0">
                <a:sym typeface="Wingdings" panose="05000000000000000000" pitchFamily="2" charset="2"/>
              </a:rPr>
              <a:t> infection </a:t>
            </a:r>
            <a:r>
              <a:rPr lang="fr-FR" sz="1600" dirty="0" err="1" smtClean="0">
                <a:sym typeface="Wingdings" panose="05000000000000000000" pitchFamily="2" charset="2"/>
              </a:rPr>
              <a:t>status</a:t>
            </a:r>
            <a:endParaRPr lang="fr-FR" sz="1600" dirty="0" smtClean="0">
              <a:sym typeface="Wingdings" panose="05000000000000000000" pitchFamily="2" charset="2"/>
            </a:endParaRPr>
          </a:p>
          <a:p>
            <a:pPr marL="285750" indent="-285750">
              <a:buFontTx/>
              <a:buChar char="-"/>
            </a:pPr>
            <a:endParaRPr lang="fr-FR" dirty="0">
              <a:sym typeface="Wingdings" panose="05000000000000000000" pitchFamily="2" charset="2"/>
            </a:endParaRPr>
          </a:p>
          <a:p>
            <a:r>
              <a:rPr lang="fr-FR" u="sng" dirty="0" smtClean="0">
                <a:sym typeface="Wingdings" panose="05000000000000000000" pitchFamily="2" charset="2"/>
              </a:rPr>
              <a:t>Design:</a:t>
            </a:r>
            <a:r>
              <a:rPr lang="fr-FR" dirty="0" smtClean="0">
                <a:sym typeface="Wingdings" panose="05000000000000000000" pitchFamily="2" charset="2"/>
              </a:rPr>
              <a:t> </a:t>
            </a:r>
            <a:r>
              <a:rPr lang="fr-FR" dirty="0" err="1" smtClean="0">
                <a:sym typeface="Wingdings" panose="05000000000000000000" pitchFamily="2" charset="2"/>
              </a:rPr>
              <a:t>mathematical</a:t>
            </a:r>
            <a:r>
              <a:rPr lang="fr-FR" dirty="0" smtClean="0">
                <a:sym typeface="Wingdings" panose="05000000000000000000" pitchFamily="2" charset="2"/>
              </a:rPr>
              <a:t> model to explore </a:t>
            </a:r>
            <a:r>
              <a:rPr lang="fr-FR" dirty="0" err="1" smtClean="0">
                <a:sym typeface="Wingdings" panose="05000000000000000000" pitchFamily="2" charset="2"/>
              </a:rPr>
              <a:t>which</a:t>
            </a:r>
            <a:r>
              <a:rPr lang="fr-FR" dirty="0" smtClean="0">
                <a:sym typeface="Wingdings" panose="05000000000000000000" pitchFamily="2" charset="2"/>
              </a:rPr>
              <a:t> </a:t>
            </a:r>
            <a:r>
              <a:rPr lang="fr-FR" dirty="0" err="1" smtClean="0">
                <a:sym typeface="Wingdings" panose="05000000000000000000" pitchFamily="2" charset="2"/>
              </a:rPr>
              <a:t>hypothesis</a:t>
            </a:r>
            <a:r>
              <a:rPr lang="fr-FR" dirty="0" smtClean="0">
                <a:sym typeface="Wingdings" panose="05000000000000000000" pitchFamily="2" charset="2"/>
              </a:rPr>
              <a:t> </a:t>
            </a:r>
            <a:r>
              <a:rPr lang="fr-FR" dirty="0">
                <a:sym typeface="Wingdings" panose="05000000000000000000" pitchFamily="2" charset="2"/>
              </a:rPr>
              <a:t>on the impact of </a:t>
            </a:r>
            <a:r>
              <a:rPr lang="fr-FR" dirty="0" err="1">
                <a:sym typeface="Wingdings" panose="05000000000000000000" pitchFamily="2" charset="2"/>
              </a:rPr>
              <a:t>Zika</a:t>
            </a:r>
            <a:r>
              <a:rPr lang="fr-FR" dirty="0">
                <a:sym typeface="Wingdings" panose="05000000000000000000" pitchFamily="2" charset="2"/>
              </a:rPr>
              <a:t> infection </a:t>
            </a:r>
            <a:r>
              <a:rPr lang="fr-FR" dirty="0" err="1" smtClean="0">
                <a:sym typeface="Wingdings" panose="05000000000000000000" pitchFamily="2" charset="2"/>
              </a:rPr>
              <a:t>explains</a:t>
            </a:r>
            <a:r>
              <a:rPr lang="fr-FR" dirty="0" smtClean="0">
                <a:sym typeface="Wingdings" panose="05000000000000000000" pitchFamily="2" charset="2"/>
              </a:rPr>
              <a:t> best the </a:t>
            </a:r>
            <a:r>
              <a:rPr lang="fr-FR" dirty="0" err="1" smtClean="0">
                <a:sym typeface="Wingdings" panose="05000000000000000000" pitchFamily="2" charset="2"/>
              </a:rPr>
              <a:t>observed</a:t>
            </a:r>
            <a:r>
              <a:rPr lang="fr-FR" dirty="0" smtClean="0">
                <a:sym typeface="Wingdings" panose="05000000000000000000" pitchFamily="2" charset="2"/>
              </a:rPr>
              <a:t> temporal distribution of </a:t>
            </a:r>
            <a:r>
              <a:rPr lang="fr-FR" dirty="0" err="1" smtClean="0">
                <a:sym typeface="Wingdings" panose="05000000000000000000" pitchFamily="2" charset="2"/>
              </a:rPr>
              <a:t>these</a:t>
            </a:r>
            <a:r>
              <a:rPr lang="fr-FR" dirty="0" smtClean="0">
                <a:sym typeface="Wingdings" panose="05000000000000000000" pitchFamily="2" charset="2"/>
              </a:rPr>
              <a:t> 8 cases.</a:t>
            </a:r>
          </a:p>
          <a:p>
            <a:endParaRPr lang="fr-FR" dirty="0" smtClean="0">
              <a:sym typeface="Wingdings" panose="05000000000000000000" pitchFamily="2" charset="2"/>
            </a:endParaRPr>
          </a:p>
          <a:p>
            <a:r>
              <a:rPr lang="fr-FR" sz="1600" dirty="0" err="1" smtClean="0">
                <a:sym typeface="Wingdings" panose="05000000000000000000" pitchFamily="2" charset="2"/>
              </a:rPr>
              <a:t>Hypothesis</a:t>
            </a:r>
            <a:r>
              <a:rPr lang="fr-FR" sz="1600" dirty="0" smtClean="0">
                <a:sym typeface="Wingdings" panose="05000000000000000000" pitchFamily="2" charset="2"/>
              </a:rPr>
              <a:t>: </a:t>
            </a:r>
            <a:r>
              <a:rPr lang="fr-FR" sz="1600" dirty="0" smtClean="0">
                <a:solidFill>
                  <a:srgbClr val="FF0000"/>
                </a:solidFill>
                <a:sym typeface="Wingdings" panose="05000000000000000000" pitchFamily="2" charset="2"/>
              </a:rPr>
              <a:t>p(t</a:t>
            </a:r>
            <a:r>
              <a:rPr lang="fr-FR" sz="1600" dirty="0">
                <a:solidFill>
                  <a:srgbClr val="FF0000"/>
                </a:solidFill>
                <a:sym typeface="Wingdings" panose="05000000000000000000" pitchFamily="2" charset="2"/>
              </a:rPr>
              <a:t>)</a:t>
            </a:r>
            <a:r>
              <a:rPr lang="fr-FR" sz="1600" dirty="0">
                <a:sym typeface="Wingdings" panose="05000000000000000000" pitchFamily="2" charset="2"/>
              </a:rPr>
              <a:t>: no impact, impact if 1st </a:t>
            </a:r>
            <a:r>
              <a:rPr lang="fr-FR" sz="1600" dirty="0" err="1">
                <a:sym typeface="Wingdings" panose="05000000000000000000" pitchFamily="2" charset="2"/>
              </a:rPr>
              <a:t>trimester</a:t>
            </a:r>
            <a:r>
              <a:rPr lang="fr-FR" sz="1600" dirty="0">
                <a:sym typeface="Wingdings" panose="05000000000000000000" pitchFamily="2" charset="2"/>
              </a:rPr>
              <a:t>, if 1+2</a:t>
            </a:r>
            <a:r>
              <a:rPr lang="fr-FR" sz="1600" dirty="0" smtClean="0">
                <a:sym typeface="Wingdings" panose="05000000000000000000" pitchFamily="2" charset="2"/>
              </a:rPr>
              <a:t>, </a:t>
            </a:r>
            <a:r>
              <a:rPr lang="fr-FR" sz="1600" dirty="0" err="1" smtClean="0">
                <a:sym typeface="Wingdings" panose="05000000000000000000" pitchFamily="2" charset="2"/>
              </a:rPr>
              <a:t>anytime</a:t>
            </a:r>
            <a:r>
              <a:rPr lang="fr-FR" sz="1600" dirty="0" smtClean="0">
                <a:sym typeface="Wingdings" panose="05000000000000000000" pitchFamily="2" charset="2"/>
              </a:rPr>
              <a:t> </a:t>
            </a:r>
            <a:r>
              <a:rPr lang="fr-FR" sz="1600" dirty="0" err="1" smtClean="0">
                <a:sym typeface="Wingdings" panose="05000000000000000000" pitchFamily="2" charset="2"/>
              </a:rPr>
              <a:t>during</a:t>
            </a:r>
            <a:r>
              <a:rPr lang="fr-FR" sz="1600" dirty="0" smtClean="0">
                <a:sym typeface="Wingdings" panose="05000000000000000000" pitchFamily="2" charset="2"/>
              </a:rPr>
              <a:t> </a:t>
            </a:r>
            <a:r>
              <a:rPr lang="fr-FR" sz="1600" dirty="0" err="1" smtClean="0">
                <a:sym typeface="Wingdings" panose="05000000000000000000" pitchFamily="2" charset="2"/>
              </a:rPr>
              <a:t>pregnancy</a:t>
            </a:r>
            <a:r>
              <a:rPr lang="fr-FR" sz="1600" dirty="0" smtClean="0">
                <a:sym typeface="Wingdings" panose="05000000000000000000" pitchFamily="2" charset="2"/>
              </a:rPr>
              <a:t>… </a:t>
            </a:r>
          </a:p>
        </p:txBody>
      </p:sp>
      <p:sp>
        <p:nvSpPr>
          <p:cNvPr id="6" name="Rectangle 5"/>
          <p:cNvSpPr/>
          <p:nvPr/>
        </p:nvSpPr>
        <p:spPr>
          <a:xfrm>
            <a:off x="5469760" y="4092647"/>
            <a:ext cx="1524000" cy="12588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Pregnant</a:t>
            </a:r>
            <a:r>
              <a:rPr lang="fr-FR" dirty="0" smtClean="0">
                <a:solidFill>
                  <a:schemeClr val="tx1"/>
                </a:solidFill>
              </a:rPr>
              <a:t> </a:t>
            </a:r>
            <a:r>
              <a:rPr lang="fr-FR" dirty="0" err="1" smtClean="0">
                <a:solidFill>
                  <a:schemeClr val="tx1"/>
                </a:solidFill>
              </a:rPr>
              <a:t>women</a:t>
            </a:r>
            <a:r>
              <a:rPr lang="fr-FR" dirty="0" smtClean="0">
                <a:solidFill>
                  <a:schemeClr val="tx1"/>
                </a:solidFill>
              </a:rPr>
              <a:t> (susceptible)</a:t>
            </a:r>
            <a:endParaRPr lang="en-US" dirty="0">
              <a:solidFill>
                <a:schemeClr val="tx1"/>
              </a:solidFill>
            </a:endParaRPr>
          </a:p>
        </p:txBody>
      </p:sp>
      <p:cxnSp>
        <p:nvCxnSpPr>
          <p:cNvPr id="12" name="Straight Arrow Connector 11"/>
          <p:cNvCxnSpPr>
            <a:stCxn id="6" idx="3"/>
          </p:cNvCxnSpPr>
          <p:nvPr/>
        </p:nvCxnSpPr>
        <p:spPr>
          <a:xfrm>
            <a:off x="6993760" y="4722050"/>
            <a:ext cx="71317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9230930" y="4722225"/>
            <a:ext cx="72650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706930" y="4092646"/>
            <a:ext cx="1524000" cy="1258806"/>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Pregnant</a:t>
            </a:r>
            <a:r>
              <a:rPr lang="fr-FR" dirty="0" smtClean="0">
                <a:solidFill>
                  <a:schemeClr val="tx1"/>
                </a:solidFill>
              </a:rPr>
              <a:t> </a:t>
            </a:r>
            <a:r>
              <a:rPr lang="fr-FR" dirty="0" err="1" smtClean="0">
                <a:solidFill>
                  <a:schemeClr val="tx1"/>
                </a:solidFill>
              </a:rPr>
              <a:t>women</a:t>
            </a:r>
            <a:r>
              <a:rPr lang="fr-FR" dirty="0" smtClean="0">
                <a:solidFill>
                  <a:schemeClr val="tx1"/>
                </a:solidFill>
              </a:rPr>
              <a:t> (</a:t>
            </a:r>
            <a:r>
              <a:rPr lang="fr-FR" dirty="0" err="1" smtClean="0">
                <a:solidFill>
                  <a:schemeClr val="tx1"/>
                </a:solidFill>
              </a:rPr>
              <a:t>infected</a:t>
            </a:r>
            <a:r>
              <a:rPr lang="fr-FR" dirty="0" smtClean="0">
                <a:solidFill>
                  <a:schemeClr val="tx1"/>
                </a:solidFill>
              </a:rPr>
              <a:t>)</a:t>
            </a:r>
            <a:endParaRPr lang="en-US" dirty="0">
              <a:solidFill>
                <a:schemeClr val="tx1"/>
              </a:solidFill>
            </a:endParaRPr>
          </a:p>
        </p:txBody>
      </p:sp>
      <p:sp>
        <p:nvSpPr>
          <p:cNvPr id="24" name="Rectangle 23"/>
          <p:cNvSpPr/>
          <p:nvPr/>
        </p:nvSpPr>
        <p:spPr>
          <a:xfrm>
            <a:off x="9944100" y="3715274"/>
            <a:ext cx="1524000" cy="12588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Normal baby </a:t>
            </a:r>
            <a:r>
              <a:rPr lang="fr-FR" dirty="0" err="1" smtClean="0">
                <a:solidFill>
                  <a:schemeClr val="tx1"/>
                </a:solidFill>
              </a:rPr>
              <a:t>delivered</a:t>
            </a:r>
            <a:endParaRPr lang="en-US" dirty="0">
              <a:solidFill>
                <a:schemeClr val="tx1"/>
              </a:solidFill>
            </a:endParaRPr>
          </a:p>
        </p:txBody>
      </p:sp>
      <p:sp>
        <p:nvSpPr>
          <p:cNvPr id="25" name="Rectangle 24"/>
          <p:cNvSpPr/>
          <p:nvPr/>
        </p:nvSpPr>
        <p:spPr>
          <a:xfrm>
            <a:off x="9944100" y="4974080"/>
            <a:ext cx="1524000" cy="62293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Microcephaly</a:t>
            </a:r>
            <a:r>
              <a:rPr lang="fr-FR" dirty="0" smtClean="0"/>
              <a:t> case</a:t>
            </a:r>
            <a:endParaRPr lang="en-US" dirty="0"/>
          </a:p>
        </p:txBody>
      </p:sp>
      <p:sp>
        <p:nvSpPr>
          <p:cNvPr id="26" name="TextBox 25"/>
          <p:cNvSpPr txBox="1"/>
          <p:nvPr/>
        </p:nvSpPr>
        <p:spPr>
          <a:xfrm>
            <a:off x="7121766" y="4321267"/>
            <a:ext cx="455574" cy="369332"/>
          </a:xfrm>
          <a:prstGeom prst="rect">
            <a:avLst/>
          </a:prstGeom>
          <a:noFill/>
        </p:spPr>
        <p:txBody>
          <a:bodyPr wrap="none" rtlCol="0">
            <a:spAutoFit/>
          </a:bodyPr>
          <a:lstStyle/>
          <a:p>
            <a:r>
              <a:rPr lang="fr-FR" dirty="0"/>
              <a:t>i</a:t>
            </a:r>
            <a:r>
              <a:rPr lang="fr-FR" dirty="0" smtClean="0"/>
              <a:t>(t)</a:t>
            </a:r>
            <a:endParaRPr lang="en-US" dirty="0"/>
          </a:p>
        </p:txBody>
      </p:sp>
      <p:sp>
        <p:nvSpPr>
          <p:cNvPr id="28" name="TextBox 27"/>
          <p:cNvSpPr txBox="1"/>
          <p:nvPr/>
        </p:nvSpPr>
        <p:spPr>
          <a:xfrm>
            <a:off x="9342608" y="4330792"/>
            <a:ext cx="524503" cy="369332"/>
          </a:xfrm>
          <a:prstGeom prst="rect">
            <a:avLst/>
          </a:prstGeom>
          <a:solidFill>
            <a:srgbClr val="FF0000"/>
          </a:solidFill>
        </p:spPr>
        <p:txBody>
          <a:bodyPr wrap="none" rtlCol="0">
            <a:spAutoFit/>
          </a:bodyPr>
          <a:lstStyle/>
          <a:p>
            <a:r>
              <a:rPr lang="fr-FR" dirty="0" smtClean="0"/>
              <a:t>p(t)</a:t>
            </a:r>
            <a:endParaRPr lang="en-US" dirty="0"/>
          </a:p>
        </p:txBody>
      </p:sp>
      <p:sp>
        <p:nvSpPr>
          <p:cNvPr id="31" name="TextBox 30"/>
          <p:cNvSpPr txBox="1"/>
          <p:nvPr/>
        </p:nvSpPr>
        <p:spPr>
          <a:xfrm>
            <a:off x="5469761" y="3637435"/>
            <a:ext cx="3761170" cy="369332"/>
          </a:xfrm>
          <a:prstGeom prst="rect">
            <a:avLst/>
          </a:prstGeom>
          <a:solidFill>
            <a:schemeClr val="bg1"/>
          </a:solidFill>
          <a:ln>
            <a:solidFill>
              <a:schemeClr val="tx1"/>
            </a:solidFill>
          </a:ln>
        </p:spPr>
        <p:txBody>
          <a:bodyPr wrap="square" rtlCol="0">
            <a:spAutoFit/>
          </a:bodyPr>
          <a:lstStyle/>
          <a:p>
            <a:r>
              <a:rPr lang="fr-FR" dirty="0" err="1" smtClean="0"/>
              <a:t>Zika</a:t>
            </a:r>
            <a:r>
              <a:rPr lang="fr-FR" dirty="0" smtClean="0"/>
              <a:t> </a:t>
            </a:r>
            <a:r>
              <a:rPr lang="fr-FR" dirty="0" err="1" smtClean="0"/>
              <a:t>outbreak</a:t>
            </a:r>
            <a:r>
              <a:rPr lang="fr-FR" dirty="0" smtClean="0"/>
              <a:t> </a:t>
            </a:r>
            <a:r>
              <a:rPr lang="fr-FR" dirty="0" err="1" smtClean="0"/>
              <a:t>ongoing</a:t>
            </a:r>
            <a:r>
              <a:rPr lang="fr-FR" dirty="0" smtClean="0"/>
              <a:t> in population</a:t>
            </a:r>
            <a:endParaRPr lang="en-US" dirty="0"/>
          </a:p>
        </p:txBody>
      </p:sp>
      <p:cxnSp>
        <p:nvCxnSpPr>
          <p:cNvPr id="39" name="Straight Arrow Connector 38"/>
          <p:cNvCxnSpPr>
            <a:stCxn id="31" idx="2"/>
            <a:endCxn id="26" idx="0"/>
          </p:cNvCxnSpPr>
          <p:nvPr/>
        </p:nvCxnSpPr>
        <p:spPr>
          <a:xfrm flipH="1">
            <a:off x="7349553" y="4006767"/>
            <a:ext cx="793" cy="3145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rotWithShape="1">
          <a:blip r:embed="rId2"/>
          <a:srcRect r="3988"/>
          <a:stretch/>
        </p:blipFill>
        <p:spPr>
          <a:xfrm>
            <a:off x="4638497" y="1373620"/>
            <a:ext cx="7496354" cy="1417183"/>
          </a:xfrm>
          <a:prstGeom prst="rect">
            <a:avLst/>
          </a:prstGeom>
        </p:spPr>
      </p:pic>
      <p:sp>
        <p:nvSpPr>
          <p:cNvPr id="17" name="Rectangle 16"/>
          <p:cNvSpPr/>
          <p:nvPr/>
        </p:nvSpPr>
        <p:spPr>
          <a:xfrm>
            <a:off x="9482604" y="6514069"/>
            <a:ext cx="2709396" cy="307777"/>
          </a:xfrm>
          <a:prstGeom prst="rect">
            <a:avLst/>
          </a:prstGeom>
        </p:spPr>
        <p:txBody>
          <a:bodyPr wrap="none">
            <a:spAutoFit/>
          </a:bodyPr>
          <a:lstStyle/>
          <a:p>
            <a:r>
              <a:rPr lang="en-US" sz="1400" b="1" dirty="0" err="1" smtClean="0">
                <a:latin typeface="OTNEJMScalaSansLF"/>
              </a:rPr>
              <a:t>Cauchemez</a:t>
            </a:r>
            <a:r>
              <a:rPr lang="en-US" sz="1400" b="1" dirty="0" smtClean="0">
                <a:latin typeface="OTNEJMScalaSansLF"/>
              </a:rPr>
              <a:t> et al, Lancet 2016</a:t>
            </a:r>
            <a:endParaRPr lang="en-US" sz="1400" b="1" dirty="0"/>
          </a:p>
        </p:txBody>
      </p:sp>
    </p:spTree>
    <p:extLst>
      <p:ext uri="{BB962C8B-B14F-4D97-AF65-F5344CB8AC3E}">
        <p14:creationId xmlns:p14="http://schemas.microsoft.com/office/powerpoint/2010/main" val="17286585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6561"/>
            <a:ext cx="10515600" cy="1033505"/>
          </a:xfrm>
        </p:spPr>
        <p:txBody>
          <a:bodyPr/>
          <a:lstStyle/>
          <a:p>
            <a:r>
              <a:rPr lang="fr-FR" b="1" dirty="0" err="1" smtClean="0"/>
              <a:t>Mathematical</a:t>
            </a:r>
            <a:r>
              <a:rPr lang="fr-FR" b="1" dirty="0" smtClean="0"/>
              <a:t> </a:t>
            </a:r>
            <a:r>
              <a:rPr lang="fr-FR" b="1" dirty="0" err="1" smtClean="0"/>
              <a:t>modelling</a:t>
            </a:r>
            <a:r>
              <a:rPr lang="fr-FR" b="1" dirty="0" smtClean="0"/>
              <a:t> </a:t>
            </a:r>
            <a:r>
              <a:rPr lang="fr-FR" b="1" dirty="0" err="1" smtClean="0"/>
              <a:t>study</a:t>
            </a:r>
            <a:endParaRPr lang="en-US" b="1" dirty="0"/>
          </a:p>
        </p:txBody>
      </p:sp>
      <p:pic>
        <p:nvPicPr>
          <p:cNvPr id="54" name="Picture 53"/>
          <p:cNvPicPr>
            <a:picLocks noChangeAspect="1"/>
          </p:cNvPicPr>
          <p:nvPr/>
        </p:nvPicPr>
        <p:blipFill rotWithShape="1">
          <a:blip r:embed="rId2">
            <a:extLst>
              <a:ext uri="{28A0092B-C50C-407E-A947-70E740481C1C}">
                <a14:useLocalDpi xmlns:a14="http://schemas.microsoft.com/office/drawing/2010/main" val="0"/>
              </a:ext>
            </a:extLst>
          </a:blip>
          <a:srcRect t="44095"/>
          <a:stretch/>
        </p:blipFill>
        <p:spPr>
          <a:xfrm>
            <a:off x="533400" y="2757312"/>
            <a:ext cx="6226939" cy="3662538"/>
          </a:xfrm>
          <a:prstGeom prst="rect">
            <a:avLst/>
          </a:prstGeom>
        </p:spPr>
      </p:pic>
      <p:pic>
        <p:nvPicPr>
          <p:cNvPr id="55" name="Picture 54"/>
          <p:cNvPicPr>
            <a:picLocks noChangeAspect="1"/>
          </p:cNvPicPr>
          <p:nvPr/>
        </p:nvPicPr>
        <p:blipFill>
          <a:blip r:embed="rId3"/>
          <a:stretch>
            <a:fillRect/>
          </a:stretch>
        </p:blipFill>
        <p:spPr>
          <a:xfrm>
            <a:off x="5565514" y="1174566"/>
            <a:ext cx="6463862" cy="1173257"/>
          </a:xfrm>
          <a:prstGeom prst="rect">
            <a:avLst/>
          </a:prstGeom>
        </p:spPr>
      </p:pic>
      <p:sp>
        <p:nvSpPr>
          <p:cNvPr id="56" name="TextBox 55"/>
          <p:cNvSpPr txBox="1"/>
          <p:nvPr/>
        </p:nvSpPr>
        <p:spPr>
          <a:xfrm>
            <a:off x="7225179" y="2449532"/>
            <a:ext cx="4514850" cy="3970318"/>
          </a:xfrm>
          <a:prstGeom prst="rect">
            <a:avLst/>
          </a:prstGeom>
          <a:noFill/>
        </p:spPr>
        <p:txBody>
          <a:bodyPr wrap="square" rtlCol="0">
            <a:spAutoFit/>
          </a:bodyPr>
          <a:lstStyle/>
          <a:p>
            <a:r>
              <a:rPr lang="fr-FR" dirty="0" smtClean="0"/>
              <a:t>The </a:t>
            </a:r>
            <a:r>
              <a:rPr lang="fr-FR" dirty="0" err="1" smtClean="0"/>
              <a:t>observed</a:t>
            </a:r>
            <a:r>
              <a:rPr lang="fr-FR" dirty="0" smtClean="0"/>
              <a:t> distribution of </a:t>
            </a:r>
            <a:r>
              <a:rPr lang="fr-FR" dirty="0" err="1" smtClean="0"/>
              <a:t>microcephaly</a:t>
            </a:r>
            <a:r>
              <a:rPr lang="fr-FR" dirty="0" smtClean="0"/>
              <a:t> cases </a:t>
            </a:r>
            <a:r>
              <a:rPr lang="fr-FR" dirty="0" err="1" smtClean="0"/>
              <a:t>was</a:t>
            </a:r>
            <a:r>
              <a:rPr lang="fr-FR" dirty="0" smtClean="0"/>
              <a:t> </a:t>
            </a:r>
            <a:r>
              <a:rPr lang="fr-FR" dirty="0" err="1" smtClean="0"/>
              <a:t>found</a:t>
            </a:r>
            <a:r>
              <a:rPr lang="fr-FR" dirty="0" smtClean="0"/>
              <a:t> to </a:t>
            </a:r>
            <a:r>
              <a:rPr lang="fr-FR" dirty="0" err="1" smtClean="0"/>
              <a:t>be</a:t>
            </a:r>
            <a:r>
              <a:rPr lang="fr-FR" dirty="0" smtClean="0"/>
              <a:t> </a:t>
            </a:r>
            <a:r>
              <a:rPr lang="fr-FR" dirty="0" err="1" smtClean="0"/>
              <a:t>most</a:t>
            </a:r>
            <a:r>
              <a:rPr lang="fr-FR" dirty="0" smtClean="0"/>
              <a:t> compatible </a:t>
            </a:r>
            <a:r>
              <a:rPr lang="fr-FR" dirty="0" err="1" smtClean="0"/>
              <a:t>with</a:t>
            </a:r>
            <a:r>
              <a:rPr lang="fr-FR" dirty="0" smtClean="0"/>
              <a:t> an impact of </a:t>
            </a:r>
            <a:r>
              <a:rPr lang="fr-FR" dirty="0" err="1" smtClean="0"/>
              <a:t>Zika</a:t>
            </a:r>
            <a:r>
              <a:rPr lang="fr-FR" dirty="0" smtClean="0"/>
              <a:t> virus infection </a:t>
            </a:r>
            <a:r>
              <a:rPr lang="fr-FR" dirty="0" err="1" smtClean="0"/>
              <a:t>occuring</a:t>
            </a:r>
            <a:r>
              <a:rPr lang="fr-FR" dirty="0" smtClean="0"/>
              <a:t> </a:t>
            </a:r>
            <a:r>
              <a:rPr lang="fr-FR" dirty="0" err="1" smtClean="0"/>
              <a:t>during</a:t>
            </a:r>
            <a:r>
              <a:rPr lang="fr-FR" dirty="0" smtClean="0"/>
              <a:t> </a:t>
            </a:r>
            <a:r>
              <a:rPr lang="fr-FR" dirty="0" err="1" smtClean="0"/>
              <a:t>trimester</a:t>
            </a:r>
            <a:r>
              <a:rPr lang="fr-FR" dirty="0" smtClean="0"/>
              <a:t> 1, 1+2  or 1+2+3.</a:t>
            </a:r>
          </a:p>
          <a:p>
            <a:endParaRPr lang="fr-FR" dirty="0" smtClean="0"/>
          </a:p>
          <a:p>
            <a:r>
              <a:rPr lang="fr-FR" dirty="0" smtClean="0"/>
              <a:t>If no association </a:t>
            </a:r>
            <a:r>
              <a:rPr lang="fr-FR" dirty="0" err="1" smtClean="0"/>
              <a:t>existed</a:t>
            </a:r>
            <a:r>
              <a:rPr lang="fr-FR" dirty="0" smtClean="0"/>
              <a:t> </a:t>
            </a:r>
            <a:r>
              <a:rPr lang="fr-FR" dirty="0" err="1" smtClean="0"/>
              <a:t>with</a:t>
            </a:r>
            <a:r>
              <a:rPr lang="fr-FR" dirty="0" smtClean="0"/>
              <a:t> </a:t>
            </a:r>
            <a:r>
              <a:rPr lang="fr-FR" dirty="0" err="1" smtClean="0"/>
              <a:t>Zika</a:t>
            </a:r>
            <a:r>
              <a:rPr lang="fr-FR" dirty="0" smtClean="0"/>
              <a:t> virus, the </a:t>
            </a:r>
            <a:r>
              <a:rPr lang="fr-FR" dirty="0" err="1" smtClean="0"/>
              <a:t>observed</a:t>
            </a:r>
            <a:r>
              <a:rPr lang="fr-FR" dirty="0" smtClean="0"/>
              <a:t> distribution </a:t>
            </a:r>
            <a:r>
              <a:rPr lang="fr-FR" dirty="0" err="1" smtClean="0"/>
              <a:t>was</a:t>
            </a:r>
            <a:r>
              <a:rPr lang="fr-FR" dirty="0" smtClean="0"/>
              <a:t> </a:t>
            </a:r>
            <a:r>
              <a:rPr lang="fr-FR" dirty="0" err="1" smtClean="0"/>
              <a:t>very</a:t>
            </a:r>
            <a:r>
              <a:rPr lang="fr-FR" dirty="0" smtClean="0"/>
              <a:t> </a:t>
            </a:r>
            <a:r>
              <a:rPr lang="fr-FR" dirty="0" err="1" smtClean="0"/>
              <a:t>different</a:t>
            </a:r>
            <a:r>
              <a:rPr lang="fr-FR" dirty="0" smtClean="0"/>
              <a:t> </a:t>
            </a:r>
            <a:r>
              <a:rPr lang="fr-FR" dirty="0" err="1" smtClean="0"/>
              <a:t>from</a:t>
            </a:r>
            <a:r>
              <a:rPr lang="fr-FR" dirty="0" smtClean="0"/>
              <a:t> </a:t>
            </a:r>
            <a:r>
              <a:rPr lang="fr-FR" dirty="0" err="1" smtClean="0"/>
              <a:t>what</a:t>
            </a:r>
            <a:r>
              <a:rPr lang="fr-FR" dirty="0" smtClean="0"/>
              <a:t> </a:t>
            </a:r>
            <a:r>
              <a:rPr lang="fr-FR" dirty="0" err="1" smtClean="0"/>
              <a:t>is</a:t>
            </a:r>
            <a:r>
              <a:rPr lang="fr-FR" dirty="0" smtClean="0"/>
              <a:t> </a:t>
            </a:r>
            <a:r>
              <a:rPr lang="fr-FR" dirty="0" err="1" smtClean="0"/>
              <a:t>expected</a:t>
            </a:r>
            <a:r>
              <a:rPr lang="fr-FR" dirty="0" smtClean="0"/>
              <a:t> (</a:t>
            </a:r>
            <a:r>
              <a:rPr lang="fr-FR" dirty="0" err="1" smtClean="0"/>
              <a:t>uniform</a:t>
            </a:r>
            <a:r>
              <a:rPr lang="fr-FR" dirty="0" smtClean="0"/>
              <a:t> incidence of </a:t>
            </a:r>
            <a:r>
              <a:rPr lang="fr-FR" dirty="0" err="1" smtClean="0"/>
              <a:t>microcephaly</a:t>
            </a:r>
            <a:r>
              <a:rPr lang="fr-FR" dirty="0" smtClean="0"/>
              <a:t> due to </a:t>
            </a:r>
            <a:r>
              <a:rPr lang="fr-FR" dirty="0" err="1" smtClean="0"/>
              <a:t>other</a:t>
            </a:r>
            <a:r>
              <a:rPr lang="fr-FR" dirty="0" smtClean="0"/>
              <a:t> causes).</a:t>
            </a:r>
            <a:endParaRPr lang="fr-FR" dirty="0"/>
          </a:p>
          <a:p>
            <a:endParaRPr lang="fr-FR" dirty="0"/>
          </a:p>
          <a:p>
            <a:r>
              <a:rPr lang="fr-FR" dirty="0" err="1" smtClean="0"/>
              <a:t>Estimated</a:t>
            </a:r>
            <a:r>
              <a:rPr lang="fr-FR" dirty="0" smtClean="0"/>
              <a:t> </a:t>
            </a:r>
            <a:r>
              <a:rPr lang="fr-FR" dirty="0" err="1" smtClean="0"/>
              <a:t>increase</a:t>
            </a:r>
            <a:r>
              <a:rPr lang="fr-FR" dirty="0" smtClean="0"/>
              <a:t> in </a:t>
            </a:r>
            <a:r>
              <a:rPr lang="fr-FR" dirty="0" err="1" smtClean="0"/>
              <a:t>risk</a:t>
            </a:r>
            <a:r>
              <a:rPr lang="fr-FR" dirty="0" smtClean="0"/>
              <a:t> of </a:t>
            </a:r>
            <a:r>
              <a:rPr lang="fr-FR" dirty="0" err="1" smtClean="0"/>
              <a:t>microcephaly</a:t>
            </a:r>
            <a:r>
              <a:rPr lang="fr-FR" dirty="0" smtClean="0"/>
              <a:t> due to </a:t>
            </a:r>
            <a:r>
              <a:rPr lang="fr-FR" dirty="0" err="1" smtClean="0"/>
              <a:t>Zika</a:t>
            </a:r>
            <a:r>
              <a:rPr lang="fr-FR" dirty="0" smtClean="0"/>
              <a:t> infection </a:t>
            </a:r>
            <a:r>
              <a:rPr lang="fr-FR" dirty="0" err="1" smtClean="0"/>
              <a:t>ranging</a:t>
            </a:r>
            <a:r>
              <a:rPr lang="fr-FR" dirty="0" smtClean="0"/>
              <a:t> </a:t>
            </a:r>
            <a:r>
              <a:rPr lang="fr-FR" dirty="0" err="1" smtClean="0"/>
              <a:t>between</a:t>
            </a:r>
            <a:r>
              <a:rPr lang="fr-FR" dirty="0" smtClean="0"/>
              <a:t> 20x to 50x </a:t>
            </a:r>
            <a:r>
              <a:rPr lang="fr-FR" dirty="0" err="1" smtClean="0"/>
              <a:t>depending</a:t>
            </a:r>
            <a:r>
              <a:rPr lang="fr-FR" dirty="0" smtClean="0"/>
              <a:t> on the </a:t>
            </a:r>
            <a:r>
              <a:rPr lang="fr-FR" dirty="0" err="1" smtClean="0"/>
              <a:t>period</a:t>
            </a:r>
            <a:r>
              <a:rPr lang="fr-FR" dirty="0" smtClean="0"/>
              <a:t> </a:t>
            </a:r>
            <a:r>
              <a:rPr lang="fr-FR" dirty="0" err="1" smtClean="0"/>
              <a:t>where</a:t>
            </a:r>
            <a:r>
              <a:rPr lang="fr-FR" dirty="0" smtClean="0"/>
              <a:t> infection by the virus </a:t>
            </a:r>
            <a:r>
              <a:rPr lang="fr-FR" dirty="0" err="1" smtClean="0"/>
              <a:t>is</a:t>
            </a:r>
            <a:r>
              <a:rPr lang="fr-FR" dirty="0" smtClean="0"/>
              <a:t> </a:t>
            </a:r>
            <a:r>
              <a:rPr lang="fr-FR" dirty="0" err="1" smtClean="0"/>
              <a:t>causing</a:t>
            </a:r>
            <a:r>
              <a:rPr lang="fr-FR" dirty="0" smtClean="0"/>
              <a:t> </a:t>
            </a:r>
            <a:r>
              <a:rPr lang="fr-FR" dirty="0" err="1" smtClean="0"/>
              <a:t>defects</a:t>
            </a:r>
            <a:r>
              <a:rPr lang="fr-FR" dirty="0" smtClean="0"/>
              <a:t>.</a:t>
            </a:r>
            <a:endParaRPr lang="en-US" dirty="0" smtClean="0"/>
          </a:p>
        </p:txBody>
      </p:sp>
      <p:sp>
        <p:nvSpPr>
          <p:cNvPr id="57" name="Rectangle 56"/>
          <p:cNvSpPr/>
          <p:nvPr/>
        </p:nvSpPr>
        <p:spPr>
          <a:xfrm>
            <a:off x="9482604" y="6514069"/>
            <a:ext cx="2709396" cy="307777"/>
          </a:xfrm>
          <a:prstGeom prst="rect">
            <a:avLst/>
          </a:prstGeom>
        </p:spPr>
        <p:txBody>
          <a:bodyPr wrap="none">
            <a:spAutoFit/>
          </a:bodyPr>
          <a:lstStyle/>
          <a:p>
            <a:r>
              <a:rPr lang="en-US" sz="1400" b="1" dirty="0" err="1" smtClean="0">
                <a:latin typeface="OTNEJMScalaSansLF"/>
              </a:rPr>
              <a:t>Cauchemez</a:t>
            </a:r>
            <a:r>
              <a:rPr lang="en-US" sz="1400" b="1" dirty="0" smtClean="0">
                <a:latin typeface="OTNEJMScalaSansLF"/>
              </a:rPr>
              <a:t> et al, Lancet 2016</a:t>
            </a:r>
            <a:endParaRPr lang="en-US" sz="1400" b="1" dirty="0"/>
          </a:p>
        </p:txBody>
      </p:sp>
    </p:spTree>
    <p:extLst>
      <p:ext uri="{BB962C8B-B14F-4D97-AF65-F5344CB8AC3E}">
        <p14:creationId xmlns:p14="http://schemas.microsoft.com/office/powerpoint/2010/main" val="21952516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GB" altLang="en-US" smtClean="0"/>
              <a:t>Key points </a:t>
            </a:r>
          </a:p>
        </p:txBody>
      </p:sp>
      <p:sp>
        <p:nvSpPr>
          <p:cNvPr id="3" name="Content Placeholder 2"/>
          <p:cNvSpPr>
            <a:spLocks noGrp="1"/>
          </p:cNvSpPr>
          <p:nvPr>
            <p:ph idx="1"/>
          </p:nvPr>
        </p:nvSpPr>
        <p:spPr/>
        <p:txBody>
          <a:bodyPr/>
          <a:lstStyle/>
          <a:p>
            <a:r>
              <a:rPr lang="en-GB" altLang="en-US" dirty="0" smtClean="0"/>
              <a:t>The study question must be precisely identified (PICO)	</a:t>
            </a:r>
          </a:p>
          <a:p>
            <a:r>
              <a:rPr lang="en-GB" altLang="en-US" dirty="0" smtClean="0"/>
              <a:t>Design should match the research question </a:t>
            </a:r>
          </a:p>
          <a:p>
            <a:r>
              <a:rPr lang="en-GB" altLang="en-US" dirty="0" smtClean="0"/>
              <a:t>Analysis should match the design </a:t>
            </a:r>
          </a:p>
          <a:p>
            <a:r>
              <a:rPr lang="en-GB" altLang="en-US" dirty="0" smtClean="0"/>
              <a:t>Interpretation should be appropriate</a:t>
            </a:r>
          </a:p>
          <a:p>
            <a:r>
              <a:rPr lang="en-GB" altLang="en-US" dirty="0" smtClean="0"/>
              <a:t>Study findings should be published fully and accurately   </a:t>
            </a:r>
          </a:p>
          <a:p>
            <a:endParaRPr lang="en-GB" altLang="en-US" dirty="0" smtClean="0"/>
          </a:p>
          <a:p>
            <a:r>
              <a:rPr lang="en-GB" altLang="en-US" dirty="0" smtClean="0">
                <a:solidFill>
                  <a:srgbClr val="7030A0"/>
                </a:solidFill>
              </a:rPr>
              <a:t>Planning is vital – trial protocol </a:t>
            </a:r>
          </a:p>
          <a:p>
            <a:r>
              <a:rPr lang="en-GB" altLang="en-US" dirty="0" smtClean="0">
                <a:solidFill>
                  <a:srgbClr val="7030A0"/>
                </a:solidFill>
              </a:rPr>
              <a:t>Methodological input is valuable (essential) at every stage</a:t>
            </a:r>
          </a:p>
          <a:p>
            <a:endParaRPr lang="en-GB" altLang="en-US" dirty="0" smtClean="0"/>
          </a:p>
          <a:p>
            <a:endParaRPr lang="en-GB" altLang="en-US" dirty="0" smtClean="0"/>
          </a:p>
          <a:p>
            <a:pPr>
              <a:buFontTx/>
              <a:buNone/>
            </a:pPr>
            <a:endParaRPr lang="en-GB" altLang="en-US" dirty="0" smtClean="0"/>
          </a:p>
        </p:txBody>
      </p:sp>
      <p:sp>
        <p:nvSpPr>
          <p:cNvPr id="860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563E682-A0EA-4551-9B1E-657A425621C1}" type="slidenum">
              <a:rPr lang="en-GB" altLang="en-US" sz="1400"/>
              <a:pPr/>
              <a:t>33</a:t>
            </a:fld>
            <a:endParaRPr lang="en-GB" altLang="en-US" sz="1400"/>
          </a:p>
        </p:txBody>
      </p:sp>
    </p:spTree>
    <p:extLst>
      <p:ext uri="{BB962C8B-B14F-4D97-AF65-F5344CB8AC3E}">
        <p14:creationId xmlns:p14="http://schemas.microsoft.com/office/powerpoint/2010/main" val="1331240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idx="4294967295"/>
          </p:nvPr>
        </p:nvSpPr>
        <p:spPr>
          <a:xfrm>
            <a:off x="2286000" y="152400"/>
            <a:ext cx="7772400" cy="1143000"/>
          </a:xfrm>
        </p:spPr>
        <p:txBody>
          <a:bodyPr/>
          <a:lstStyle/>
          <a:p>
            <a:pPr eaLnBrk="1" hangingPunct="1"/>
            <a:r>
              <a:rPr lang="en-US" altLang="en-US" smtClean="0"/>
              <a:t>Quotes</a:t>
            </a:r>
          </a:p>
        </p:txBody>
      </p:sp>
      <p:sp>
        <p:nvSpPr>
          <p:cNvPr id="82947" name="Content Placeholder 2"/>
          <p:cNvSpPr>
            <a:spLocks noGrp="1"/>
          </p:cNvSpPr>
          <p:nvPr>
            <p:ph idx="4294967295"/>
          </p:nvPr>
        </p:nvSpPr>
        <p:spPr>
          <a:xfrm>
            <a:off x="1981200" y="1066800"/>
            <a:ext cx="8229600" cy="5257800"/>
          </a:xfrm>
        </p:spPr>
        <p:txBody>
          <a:bodyPr>
            <a:normAutofit fontScale="85000" lnSpcReduction="20000"/>
          </a:bodyPr>
          <a:lstStyle/>
          <a:p>
            <a:pPr eaLnBrk="1" hangingPunct="1">
              <a:lnSpc>
                <a:spcPct val="80000"/>
              </a:lnSpc>
            </a:pPr>
            <a:r>
              <a:rPr lang="en-US" altLang="en-US" sz="3000" dirty="0"/>
              <a:t>“100% of all disasters are failures of design, not analysis. “</a:t>
            </a:r>
            <a:br>
              <a:rPr lang="en-US" altLang="en-US" sz="3000" dirty="0"/>
            </a:br>
            <a:r>
              <a:rPr lang="en-US" altLang="en-US" sz="3000" dirty="0"/>
              <a:t>-- </a:t>
            </a:r>
            <a:r>
              <a:rPr lang="en-US" altLang="en-US" sz="3000" dirty="0">
                <a:solidFill>
                  <a:srgbClr val="FF0000"/>
                </a:solidFill>
              </a:rPr>
              <a:t>Ron Marks, Toronto, August 16, </a:t>
            </a:r>
            <a:r>
              <a:rPr lang="en-US" altLang="en-US" sz="3000" dirty="0" smtClean="0">
                <a:solidFill>
                  <a:srgbClr val="FF0000"/>
                </a:solidFill>
              </a:rPr>
              <a:t>1994</a:t>
            </a:r>
          </a:p>
          <a:p>
            <a:pPr marL="0" indent="0" eaLnBrk="1" hangingPunct="1">
              <a:lnSpc>
                <a:spcPct val="80000"/>
              </a:lnSpc>
              <a:buNone/>
            </a:pPr>
            <a:endParaRPr lang="en-US" altLang="en-US" sz="3000" dirty="0" smtClean="0">
              <a:solidFill>
                <a:srgbClr val="FF0000"/>
              </a:solidFill>
            </a:endParaRPr>
          </a:p>
          <a:p>
            <a:pPr eaLnBrk="1" hangingPunct="1">
              <a:lnSpc>
                <a:spcPct val="80000"/>
              </a:lnSpc>
            </a:pPr>
            <a:r>
              <a:rPr lang="en-GB" altLang="en-US" sz="3200" dirty="0" smtClean="0"/>
              <a:t>“There </a:t>
            </a:r>
            <a:r>
              <a:rPr lang="en-GB" altLang="en-US" sz="3200" dirty="0"/>
              <a:t>are only a handful of ways to do a study properly but a thousand ways to do it wrong</a:t>
            </a:r>
            <a:r>
              <a:rPr lang="en-GB" altLang="en-US" sz="3200" dirty="0" smtClean="0"/>
              <a:t>.”</a:t>
            </a:r>
            <a:endParaRPr lang="en-GB" altLang="en-US" sz="3200" dirty="0"/>
          </a:p>
          <a:p>
            <a:pPr marL="0" indent="0" algn="ctr">
              <a:buFontTx/>
              <a:buNone/>
            </a:pPr>
            <a:r>
              <a:rPr lang="en-US" altLang="en-US" sz="3200" dirty="0"/>
              <a:t>-- </a:t>
            </a:r>
            <a:r>
              <a:rPr lang="en-GB" altLang="en-US" sz="3200" dirty="0" smtClean="0">
                <a:solidFill>
                  <a:srgbClr val="FF0000"/>
                </a:solidFill>
              </a:rPr>
              <a:t>L </a:t>
            </a:r>
            <a:r>
              <a:rPr lang="en-GB" altLang="en-US" sz="3200" dirty="0">
                <a:solidFill>
                  <a:srgbClr val="FF0000"/>
                </a:solidFill>
              </a:rPr>
              <a:t>Sackett. Rational therapy in the neurosciences: </a:t>
            </a:r>
            <a:br>
              <a:rPr lang="en-GB" altLang="en-US" sz="3200" dirty="0">
                <a:solidFill>
                  <a:srgbClr val="FF0000"/>
                </a:solidFill>
              </a:rPr>
            </a:br>
            <a:r>
              <a:rPr lang="en-GB" altLang="en-US" sz="3200" dirty="0">
                <a:solidFill>
                  <a:srgbClr val="FF0000"/>
                </a:solidFill>
              </a:rPr>
              <a:t>the role of the randomized trial. </a:t>
            </a:r>
            <a:r>
              <a:rPr lang="en-GB" altLang="en-US" sz="3200" i="1" dirty="0">
                <a:solidFill>
                  <a:srgbClr val="FF0000"/>
                </a:solidFill>
              </a:rPr>
              <a:t>Stroke,</a:t>
            </a:r>
            <a:r>
              <a:rPr lang="en-GB" altLang="en-US" sz="3200" dirty="0">
                <a:solidFill>
                  <a:srgbClr val="FF0000"/>
                </a:solidFill>
              </a:rPr>
              <a:t> </a:t>
            </a:r>
            <a:r>
              <a:rPr lang="en-GB" altLang="en-US" sz="3200" dirty="0" smtClean="0">
                <a:solidFill>
                  <a:srgbClr val="FF0000"/>
                </a:solidFill>
              </a:rPr>
              <a:t>1986</a:t>
            </a:r>
            <a:endParaRPr lang="en-GB" altLang="en-US" sz="3200" dirty="0">
              <a:solidFill>
                <a:srgbClr val="FF0000"/>
              </a:solidFill>
            </a:endParaRPr>
          </a:p>
          <a:p>
            <a:pPr marL="0" indent="0" eaLnBrk="1" hangingPunct="1">
              <a:lnSpc>
                <a:spcPct val="80000"/>
              </a:lnSpc>
              <a:buNone/>
            </a:pPr>
            <a:endParaRPr lang="en-US" altLang="en-US" sz="3000" dirty="0">
              <a:solidFill>
                <a:srgbClr val="FF0000"/>
              </a:solidFill>
            </a:endParaRPr>
          </a:p>
          <a:p>
            <a:pPr eaLnBrk="1" hangingPunct="1">
              <a:lnSpc>
                <a:spcPct val="80000"/>
              </a:lnSpc>
            </a:pPr>
            <a:r>
              <a:rPr lang="en-US" altLang="en-US" sz="3000" dirty="0"/>
              <a:t> “To propose that poor design can be corrected by subtle[statistical] analysis techniques is contrary to good scientific thinking.” -- </a:t>
            </a:r>
            <a:r>
              <a:rPr lang="en-US" altLang="en-US" sz="3000" dirty="0">
                <a:solidFill>
                  <a:srgbClr val="FF0000"/>
                </a:solidFill>
              </a:rPr>
              <a:t>Stuart </a:t>
            </a:r>
            <a:r>
              <a:rPr lang="en-US" altLang="en-US" sz="3000" dirty="0" err="1">
                <a:solidFill>
                  <a:srgbClr val="FF0000"/>
                </a:solidFill>
              </a:rPr>
              <a:t>Pocock</a:t>
            </a:r>
            <a:r>
              <a:rPr lang="en-US" altLang="en-US" sz="3000" dirty="0">
                <a:solidFill>
                  <a:srgbClr val="FF0000"/>
                </a:solidFill>
              </a:rPr>
              <a:t> (Controlled Clinical Trials, p 58)</a:t>
            </a:r>
          </a:p>
          <a:p>
            <a:pPr eaLnBrk="1" hangingPunct="1">
              <a:lnSpc>
                <a:spcPct val="80000"/>
              </a:lnSpc>
            </a:pPr>
            <a:endParaRPr lang="en-US" altLang="en-US" sz="3000" dirty="0">
              <a:solidFill>
                <a:srgbClr val="FF0000"/>
              </a:solidFill>
            </a:endParaRPr>
          </a:p>
          <a:p>
            <a:pPr eaLnBrk="1" hangingPunct="1">
              <a:lnSpc>
                <a:spcPct val="80000"/>
              </a:lnSpc>
            </a:pPr>
            <a:r>
              <a:rPr lang="en-US" altLang="en-US" sz="3000" dirty="0"/>
              <a:t>“Issues of design always trump issues of analysis. “ -- </a:t>
            </a:r>
            <a:r>
              <a:rPr lang="en-US" altLang="en-US" sz="3000" dirty="0">
                <a:solidFill>
                  <a:srgbClr val="FF0000"/>
                </a:solidFill>
              </a:rPr>
              <a:t>GE </a:t>
            </a:r>
            <a:r>
              <a:rPr lang="en-US" altLang="en-US" sz="3000" dirty="0" err="1">
                <a:solidFill>
                  <a:srgbClr val="FF0000"/>
                </a:solidFill>
              </a:rPr>
              <a:t>Dallal</a:t>
            </a:r>
            <a:r>
              <a:rPr lang="en-US" altLang="en-US" sz="3000" dirty="0">
                <a:solidFill>
                  <a:srgbClr val="FF0000"/>
                </a:solidFill>
              </a:rPr>
              <a:t>, 1999 </a:t>
            </a:r>
            <a:r>
              <a:rPr lang="en-US" altLang="en-US" sz="2400" dirty="0"/>
              <a:t>(it would be wasted effort to focus on the analysis of data from a study whose design was fatally flawed)</a:t>
            </a:r>
          </a:p>
        </p:txBody>
      </p:sp>
    </p:spTree>
    <p:extLst>
      <p:ext uri="{BB962C8B-B14F-4D97-AF65-F5344CB8AC3E}">
        <p14:creationId xmlns:p14="http://schemas.microsoft.com/office/powerpoint/2010/main" val="1452735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tLang="en-US" dirty="0" smtClean="0"/>
              <a:t>Aims of research</a:t>
            </a:r>
          </a:p>
        </p:txBody>
      </p:sp>
      <p:sp>
        <p:nvSpPr>
          <p:cNvPr id="3" name="Content Placeholder 2"/>
          <p:cNvSpPr>
            <a:spLocks noGrp="1"/>
          </p:cNvSpPr>
          <p:nvPr>
            <p:ph idx="1"/>
          </p:nvPr>
        </p:nvSpPr>
        <p:spPr/>
        <p:txBody>
          <a:bodyPr>
            <a:normAutofit/>
          </a:bodyPr>
          <a:lstStyle/>
          <a:p>
            <a:pPr>
              <a:defRPr/>
            </a:pPr>
            <a:r>
              <a:rPr lang="en-GB" dirty="0" smtClean="0"/>
              <a:t>Clinical and epidemiological research studies may have various aims:</a:t>
            </a:r>
          </a:p>
          <a:p>
            <a:pPr lvl="1">
              <a:defRPr/>
            </a:pPr>
            <a:r>
              <a:rPr lang="en-GB" sz="2800" dirty="0" smtClean="0"/>
              <a:t>To quantify (e.g. prevalence of a disease in community) </a:t>
            </a:r>
          </a:p>
          <a:p>
            <a:pPr lvl="1">
              <a:defRPr/>
            </a:pPr>
            <a:r>
              <a:rPr lang="en-GB" sz="2800" dirty="0" smtClean="0"/>
              <a:t>To compare (which intervention is better?)</a:t>
            </a:r>
          </a:p>
          <a:p>
            <a:pPr lvl="1">
              <a:defRPr/>
            </a:pPr>
            <a:r>
              <a:rPr lang="en-GB" sz="2800" dirty="0" smtClean="0"/>
              <a:t>To predict (who gets cancer?)</a:t>
            </a:r>
          </a:p>
          <a:p>
            <a:pPr lvl="1">
              <a:defRPr/>
            </a:pPr>
            <a:r>
              <a:rPr lang="en-GB" sz="2800" dirty="0" smtClean="0"/>
              <a:t>To assess association  </a:t>
            </a:r>
          </a:p>
          <a:p>
            <a:pPr lvl="1">
              <a:defRPr/>
            </a:pPr>
            <a:r>
              <a:rPr lang="en-GB" sz="2800" dirty="0" smtClean="0"/>
              <a:t>To explore aetiology (exposure causing outcome)</a:t>
            </a:r>
          </a:p>
          <a:p>
            <a:pPr lvl="1">
              <a:defRPr/>
            </a:pPr>
            <a:r>
              <a:rPr lang="en-GB" sz="2800" dirty="0" smtClean="0"/>
              <a:t>…</a:t>
            </a:r>
          </a:p>
          <a:p>
            <a:pPr lvl="1">
              <a:defRPr/>
            </a:pPr>
            <a:endParaRPr lang="en-GB" sz="2800" dirty="0" smtClean="0"/>
          </a:p>
          <a:p>
            <a:pPr marL="0" indent="0">
              <a:buNone/>
              <a:defRPr/>
            </a:pPr>
            <a:r>
              <a:rPr lang="en-GB" dirty="0" smtClean="0"/>
              <a:t> </a:t>
            </a:r>
            <a:endParaRPr lang="en-GB" dirty="0"/>
          </a:p>
        </p:txBody>
      </p:sp>
    </p:spTree>
    <p:extLst>
      <p:ext uri="{BB962C8B-B14F-4D97-AF65-F5344CB8AC3E}">
        <p14:creationId xmlns:p14="http://schemas.microsoft.com/office/powerpoint/2010/main" val="1685821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altLang="en-US" dirty="0" smtClean="0"/>
              <a:t>Main elements of research </a:t>
            </a:r>
          </a:p>
        </p:txBody>
      </p:sp>
      <p:sp>
        <p:nvSpPr>
          <p:cNvPr id="3" name="Content Placeholder 2"/>
          <p:cNvSpPr>
            <a:spLocks noGrp="1"/>
          </p:cNvSpPr>
          <p:nvPr>
            <p:ph idx="1"/>
          </p:nvPr>
        </p:nvSpPr>
        <p:spPr/>
        <p:txBody>
          <a:bodyPr>
            <a:normAutofit/>
          </a:bodyPr>
          <a:lstStyle/>
          <a:p>
            <a:pPr>
              <a:defRPr/>
            </a:pPr>
            <a:r>
              <a:rPr lang="en-GB" dirty="0" smtClean="0"/>
              <a:t>Clear/precise question(s)</a:t>
            </a:r>
            <a:endParaRPr lang="en-GB" dirty="0"/>
          </a:p>
          <a:p>
            <a:pPr>
              <a:defRPr/>
            </a:pPr>
            <a:r>
              <a:rPr lang="en-GB" dirty="0" smtClean="0"/>
              <a:t>Research Design </a:t>
            </a:r>
          </a:p>
          <a:p>
            <a:pPr lvl="1">
              <a:defRPr/>
            </a:pPr>
            <a:r>
              <a:rPr lang="en-GB" sz="2800" dirty="0" smtClean="0"/>
              <a:t>Who to study </a:t>
            </a:r>
          </a:p>
          <a:p>
            <a:pPr lvl="1">
              <a:defRPr/>
            </a:pPr>
            <a:r>
              <a:rPr lang="en-GB" sz="2800" dirty="0" smtClean="0"/>
              <a:t>What to measure and when</a:t>
            </a:r>
          </a:p>
          <a:p>
            <a:pPr lvl="1">
              <a:defRPr/>
            </a:pPr>
            <a:r>
              <a:rPr lang="en-GB" sz="2800" dirty="0" smtClean="0"/>
              <a:t>What interventions to make, and when (if any)</a:t>
            </a:r>
            <a:endParaRPr lang="en-GB" sz="2800" dirty="0"/>
          </a:p>
          <a:p>
            <a:pPr lvl="1">
              <a:defRPr/>
            </a:pPr>
            <a:r>
              <a:rPr lang="en-GB" sz="2800" dirty="0" smtClean="0"/>
              <a:t>How </a:t>
            </a:r>
            <a:r>
              <a:rPr lang="en-GB" sz="2800" dirty="0"/>
              <a:t>large a </a:t>
            </a:r>
            <a:r>
              <a:rPr lang="en-GB" sz="2800" dirty="0" smtClean="0"/>
              <a:t>sample</a:t>
            </a:r>
          </a:p>
          <a:p>
            <a:pPr lvl="1">
              <a:defRPr/>
            </a:pPr>
            <a:r>
              <a:rPr lang="en-GB" sz="2800" dirty="0" smtClean="0"/>
              <a:t>Many </a:t>
            </a:r>
            <a:r>
              <a:rPr lang="en-GB" sz="2800" dirty="0"/>
              <a:t>difficult decisions, so we need a </a:t>
            </a:r>
            <a:r>
              <a:rPr lang="en-GB" sz="2800" b="1" dirty="0">
                <a:solidFill>
                  <a:srgbClr val="7030A0"/>
                </a:solidFill>
              </a:rPr>
              <a:t>protocol</a:t>
            </a:r>
            <a:r>
              <a:rPr lang="en-GB" sz="2800" dirty="0"/>
              <a:t> </a:t>
            </a:r>
          </a:p>
          <a:p>
            <a:pPr lvl="1">
              <a:defRPr/>
            </a:pPr>
            <a:endParaRPr lang="en-GB" sz="2800" dirty="0"/>
          </a:p>
          <a:p>
            <a:pPr marL="457200" lvl="1" indent="0">
              <a:buNone/>
              <a:defRPr/>
            </a:pPr>
            <a:endParaRPr lang="en-GB" sz="2800" dirty="0" smtClean="0"/>
          </a:p>
          <a:p>
            <a:pPr lvl="1">
              <a:defRPr/>
            </a:pPr>
            <a:endParaRPr lang="en-GB" sz="2800" dirty="0" smtClean="0"/>
          </a:p>
          <a:p>
            <a:pPr>
              <a:defRPr/>
            </a:pPr>
            <a:endParaRPr lang="en-GB" dirty="0"/>
          </a:p>
        </p:txBody>
      </p:sp>
    </p:spTree>
    <p:extLst>
      <p:ext uri="{BB962C8B-B14F-4D97-AF65-F5344CB8AC3E}">
        <p14:creationId xmlns:p14="http://schemas.microsoft.com/office/powerpoint/2010/main" val="3784190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GB" altLang="en-US" smtClean="0"/>
              <a:t>Measurement </a:t>
            </a:r>
          </a:p>
        </p:txBody>
      </p:sp>
      <p:sp>
        <p:nvSpPr>
          <p:cNvPr id="98307" name="Content Placeholder 2"/>
          <p:cNvSpPr>
            <a:spLocks noGrp="1"/>
          </p:cNvSpPr>
          <p:nvPr>
            <p:ph idx="1"/>
          </p:nvPr>
        </p:nvSpPr>
        <p:spPr/>
        <p:txBody>
          <a:bodyPr/>
          <a:lstStyle/>
          <a:p>
            <a:r>
              <a:rPr lang="en-GB" altLang="en-US" smtClean="0"/>
              <a:t>“It is difficult to think of anything in medicine that does not, directly, or indirectly, depend on counting or measurement.” Mainland (1952)</a:t>
            </a:r>
          </a:p>
          <a:p>
            <a:endParaRPr lang="en-GB" altLang="en-US" smtClean="0"/>
          </a:p>
          <a:p>
            <a:r>
              <a:rPr lang="en-GB" altLang="en-US" smtClean="0"/>
              <a:t>“Scientists ought to view their general research objective as one of measurement” Poole et al. (1984)</a:t>
            </a:r>
          </a:p>
          <a:p>
            <a:endParaRPr lang="en-GB" altLang="en-US" smtClean="0"/>
          </a:p>
          <a:p>
            <a:r>
              <a:rPr lang="en-GB" altLang="en-US" smtClean="0"/>
              <a:t>“Measurement error is one of the most important considerations in clinical medicine, but the effect of measurement error on clinical practice continues to be underestimated.” McDonough (1997)</a:t>
            </a:r>
          </a:p>
        </p:txBody>
      </p:sp>
      <p:sp>
        <p:nvSpPr>
          <p:cNvPr id="983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CEE2204-C47D-4293-A1A5-BCB9522DDB61}" type="slidenum">
              <a:rPr lang="en-GB" altLang="en-US" sz="1400"/>
              <a:pPr/>
              <a:t>6</a:t>
            </a:fld>
            <a:endParaRPr lang="en-GB" altLang="en-US" sz="1400"/>
          </a:p>
        </p:txBody>
      </p:sp>
    </p:spTree>
    <p:extLst>
      <p:ext uri="{BB962C8B-B14F-4D97-AF65-F5344CB8AC3E}">
        <p14:creationId xmlns:p14="http://schemas.microsoft.com/office/powerpoint/2010/main" val="1066552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GB" altLang="en-US" dirty="0" smtClean="0"/>
              <a:t>Measurement: Factors that can affect measurements </a:t>
            </a:r>
          </a:p>
        </p:txBody>
      </p:sp>
      <p:sp>
        <p:nvSpPr>
          <p:cNvPr id="3" name="Content Placeholder 2"/>
          <p:cNvSpPr>
            <a:spLocks noGrp="1"/>
          </p:cNvSpPr>
          <p:nvPr>
            <p:ph idx="1"/>
          </p:nvPr>
        </p:nvSpPr>
        <p:spPr/>
        <p:txBody>
          <a:bodyPr>
            <a:normAutofit fontScale="85000" lnSpcReduction="20000"/>
          </a:bodyPr>
          <a:lstStyle/>
          <a:p>
            <a:r>
              <a:rPr lang="en-GB" altLang="en-US" smtClean="0"/>
              <a:t>Quantity being measured varies </a:t>
            </a:r>
          </a:p>
          <a:p>
            <a:pPr lvl="1"/>
            <a:r>
              <a:rPr lang="en-GB" altLang="en-US" smtClean="0"/>
              <a:t>e.g. blood pressure, ejection fraction </a:t>
            </a:r>
          </a:p>
          <a:p>
            <a:r>
              <a:rPr lang="en-GB" altLang="en-US" smtClean="0"/>
              <a:t>The operator</a:t>
            </a:r>
          </a:p>
          <a:p>
            <a:pPr lvl="1"/>
            <a:r>
              <a:rPr lang="en-GB" altLang="en-US" smtClean="0"/>
              <a:t>Between and within operator variability </a:t>
            </a:r>
          </a:p>
          <a:p>
            <a:r>
              <a:rPr lang="en-GB" altLang="en-US" smtClean="0"/>
              <a:t>Skill/experience of operator </a:t>
            </a:r>
          </a:p>
          <a:p>
            <a:r>
              <a:rPr lang="en-GB" altLang="en-US" smtClean="0"/>
              <a:t>Equipment</a:t>
            </a:r>
          </a:p>
          <a:p>
            <a:pPr lvl="1"/>
            <a:r>
              <a:rPr lang="en-GB" altLang="en-US" smtClean="0"/>
              <a:t>With-machine error</a:t>
            </a:r>
          </a:p>
          <a:p>
            <a:pPr lvl="1"/>
            <a:r>
              <a:rPr lang="en-GB" altLang="en-US" smtClean="0"/>
              <a:t>Between-machine variation </a:t>
            </a:r>
          </a:p>
          <a:p>
            <a:r>
              <a:rPr lang="en-GB" altLang="en-US" smtClean="0"/>
              <a:t>Ambient factors e.g. temperature</a:t>
            </a:r>
          </a:p>
          <a:p>
            <a:r>
              <a:rPr lang="en-GB" altLang="en-US" smtClean="0"/>
              <a:t>Patient’s behaviour (e.g. recent diet, exercise)</a:t>
            </a:r>
          </a:p>
          <a:p>
            <a:r>
              <a:rPr lang="en-GB" altLang="en-US" smtClean="0"/>
              <a:t>Digit preference</a:t>
            </a:r>
          </a:p>
          <a:p>
            <a:r>
              <a:rPr lang="en-GB" altLang="en-US" smtClean="0"/>
              <a:t>Knowledge (e.g. clinical history, previous measurement) </a:t>
            </a:r>
          </a:p>
        </p:txBody>
      </p:sp>
      <p:sp>
        <p:nvSpPr>
          <p:cNvPr id="993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A20BF23-0721-48DF-B0E5-0ABDC42B24C8}" type="slidenum">
              <a:rPr lang="en-GB" altLang="en-US" sz="1400"/>
              <a:pPr/>
              <a:t>7</a:t>
            </a:fld>
            <a:endParaRPr lang="en-GB" altLang="en-US" sz="1400"/>
          </a:p>
        </p:txBody>
      </p:sp>
    </p:spTree>
    <p:extLst>
      <p:ext uri="{BB962C8B-B14F-4D97-AF65-F5344CB8AC3E}">
        <p14:creationId xmlns:p14="http://schemas.microsoft.com/office/powerpoint/2010/main" val="3061767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Exercise</a:t>
            </a:r>
            <a:endParaRPr lang="en-GB" dirty="0"/>
          </a:p>
        </p:txBody>
      </p:sp>
      <p:sp>
        <p:nvSpPr>
          <p:cNvPr id="6" name="Subtitle 5"/>
          <p:cNvSpPr>
            <a:spLocks noGrp="1"/>
          </p:cNvSpPr>
          <p:nvPr>
            <p:ph type="subTitle" idx="1"/>
          </p:nvPr>
        </p:nvSpPr>
        <p:spPr/>
        <p:txBody>
          <a:bodyPr/>
          <a:lstStyle/>
          <a:p>
            <a:endParaRPr lang="en-GB"/>
          </a:p>
        </p:txBody>
      </p:sp>
      <p:sp>
        <p:nvSpPr>
          <p:cNvPr id="4" name="Slide Number Placeholder 3"/>
          <p:cNvSpPr>
            <a:spLocks noGrp="1"/>
          </p:cNvSpPr>
          <p:nvPr>
            <p:ph type="sldNum" sz="quarter" idx="12"/>
          </p:nvPr>
        </p:nvSpPr>
        <p:spPr/>
        <p:txBody>
          <a:bodyPr/>
          <a:lstStyle/>
          <a:p>
            <a:fld id="{964094A0-358B-4FF5-A0C1-A823B5B87C64}" type="slidenum">
              <a:rPr lang="en-GB" smtClean="0"/>
              <a:t>8</a:t>
            </a:fld>
            <a:endParaRPr lang="en-GB"/>
          </a:p>
        </p:txBody>
      </p:sp>
    </p:spTree>
    <p:extLst>
      <p:ext uri="{BB962C8B-B14F-4D97-AF65-F5344CB8AC3E}">
        <p14:creationId xmlns:p14="http://schemas.microsoft.com/office/powerpoint/2010/main" val="3282517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fr-FR" sz="4400" b="1" dirty="0" smtClean="0"/>
              <a:t>The </a:t>
            </a:r>
            <a:r>
              <a:rPr lang="fr-FR" sz="4400" b="1" dirty="0" err="1"/>
              <a:t>example</a:t>
            </a:r>
            <a:r>
              <a:rPr lang="fr-FR" sz="4400" b="1" dirty="0"/>
              <a:t> of </a:t>
            </a:r>
            <a:r>
              <a:rPr lang="fr-FR" sz="4400" b="1" dirty="0" err="1"/>
              <a:t>Zika</a:t>
            </a:r>
            <a:r>
              <a:rPr lang="fr-FR" sz="4400" b="1" dirty="0"/>
              <a:t>-virus </a:t>
            </a:r>
            <a:r>
              <a:rPr lang="fr-FR" sz="4400" b="1" dirty="0" smtClean="0"/>
              <a:t>and </a:t>
            </a:r>
            <a:r>
              <a:rPr lang="fr-FR" sz="4400" b="1" dirty="0" err="1" smtClean="0"/>
              <a:t>microcephaly</a:t>
            </a:r>
            <a:r>
              <a:rPr lang="fr-FR" sz="4400" b="1" dirty="0" smtClean="0"/>
              <a:t> </a:t>
            </a:r>
            <a:r>
              <a:rPr lang="fr-FR" sz="4400" b="1" dirty="0" err="1"/>
              <a:t>research</a:t>
            </a:r>
            <a:r>
              <a:rPr lang="en-US" sz="4400" b="1" dirty="0"/>
              <a:t/>
            </a:r>
            <a:br>
              <a:rPr lang="en-US" sz="4400" b="1" dirty="0"/>
            </a:br>
            <a:endParaRPr lang="en-US" sz="4400" b="1" dirty="0"/>
          </a:p>
        </p:txBody>
      </p:sp>
      <p:sp>
        <p:nvSpPr>
          <p:cNvPr id="3" name="Subtitle 2"/>
          <p:cNvSpPr>
            <a:spLocks noGrp="1"/>
          </p:cNvSpPr>
          <p:nvPr>
            <p:ph type="subTitle" idx="1"/>
          </p:nvPr>
        </p:nvSpPr>
        <p:spPr>
          <a:xfrm>
            <a:off x="1524000" y="3991574"/>
            <a:ext cx="9144000" cy="964474"/>
          </a:xfrm>
        </p:spPr>
        <p:txBody>
          <a:bodyPr>
            <a:normAutofit/>
          </a:bodyPr>
          <a:lstStyle/>
          <a:p>
            <a:r>
              <a:rPr lang="fr-FR" sz="2800" dirty="0"/>
              <a:t>Emergency, </a:t>
            </a:r>
            <a:r>
              <a:rPr lang="fr-FR" sz="2800" dirty="0" err="1"/>
              <a:t>feasibility</a:t>
            </a:r>
            <a:r>
              <a:rPr lang="fr-FR" sz="2800" dirty="0"/>
              <a:t>, </a:t>
            </a:r>
            <a:r>
              <a:rPr lang="fr-FR" sz="2800" dirty="0" err="1"/>
              <a:t>causality</a:t>
            </a:r>
            <a:r>
              <a:rPr lang="fr-FR" sz="2800" dirty="0"/>
              <a:t>: </a:t>
            </a:r>
            <a:r>
              <a:rPr lang="fr-FR" sz="2800" dirty="0" err="1"/>
              <a:t>constraints</a:t>
            </a:r>
            <a:r>
              <a:rPr lang="fr-FR" sz="2800" dirty="0"/>
              <a:t> on the design of </a:t>
            </a:r>
            <a:r>
              <a:rPr lang="fr-FR" sz="2800" dirty="0" err="1"/>
              <a:t>epidemiological</a:t>
            </a:r>
            <a:r>
              <a:rPr lang="fr-FR" sz="2800" dirty="0"/>
              <a:t> </a:t>
            </a:r>
            <a:r>
              <a:rPr lang="fr-FR" sz="2800" dirty="0" err="1"/>
              <a:t>studies</a:t>
            </a:r>
            <a:endParaRPr lang="en-US" sz="2800" dirty="0"/>
          </a:p>
        </p:txBody>
      </p:sp>
    </p:spTree>
    <p:extLst>
      <p:ext uri="{BB962C8B-B14F-4D97-AF65-F5344CB8AC3E}">
        <p14:creationId xmlns:p14="http://schemas.microsoft.com/office/powerpoint/2010/main" val="29996767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757</TotalTime>
  <Words>1989</Words>
  <Application>Microsoft Office PowerPoint</Application>
  <PresentationFormat>Widescreen</PresentationFormat>
  <Paragraphs>321</Paragraphs>
  <Slides>34</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MS PGothic</vt:lpstr>
      <vt:lpstr>Arial</vt:lpstr>
      <vt:lpstr>Calibri</vt:lpstr>
      <vt:lpstr>Calibri Light</vt:lpstr>
      <vt:lpstr>Osaka</vt:lpstr>
      <vt:lpstr>OTNEJMScalaSansLF</vt:lpstr>
      <vt:lpstr>Times New Roman</vt:lpstr>
      <vt:lpstr>Wingdings</vt:lpstr>
      <vt:lpstr>Office Theme</vt:lpstr>
      <vt:lpstr> Thinking statistically  </vt:lpstr>
      <vt:lpstr>PowerPoint Presentation</vt:lpstr>
      <vt:lpstr>PowerPoint Presentation</vt:lpstr>
      <vt:lpstr>Aims of research</vt:lpstr>
      <vt:lpstr>Main elements of research </vt:lpstr>
      <vt:lpstr>Measurement </vt:lpstr>
      <vt:lpstr>Measurement: Factors that can affect measurements </vt:lpstr>
      <vt:lpstr>Exercise</vt:lpstr>
      <vt:lpstr>The example of Zika-virus and microcephaly research </vt:lpstr>
      <vt:lpstr>Context</vt:lpstr>
      <vt:lpstr>Context</vt:lpstr>
      <vt:lpstr>Zika: What is known so far…</vt:lpstr>
      <vt:lpstr>Question</vt:lpstr>
      <vt:lpstr>Question</vt:lpstr>
      <vt:lpstr>Group Exercise</vt:lpstr>
      <vt:lpstr>Group Exercise</vt:lpstr>
      <vt:lpstr>Group Exercise: Things to Consider</vt:lpstr>
      <vt:lpstr>Group Exercise: Things to Consider</vt:lpstr>
      <vt:lpstr>Case series</vt:lpstr>
      <vt:lpstr>Case-control study</vt:lpstr>
      <vt:lpstr>Cohort study</vt:lpstr>
      <vt:lpstr>Timeline of presented studies</vt:lpstr>
      <vt:lpstr>Bias in observational studies</vt:lpstr>
      <vt:lpstr>Evidence?</vt:lpstr>
      <vt:lpstr>Other alternative designs</vt:lpstr>
      <vt:lpstr>First alert from surveillance: excessive number of microcephaly cases in Brazil</vt:lpstr>
      <vt:lpstr>First alert from surveillance: excess number of microcephaly cases following Zika outbreak…</vt:lpstr>
      <vt:lpstr>First alert from surveillance: excess number of microcephaly cases following Zika outbreak…</vt:lpstr>
      <vt:lpstr>Case-reports</vt:lpstr>
      <vt:lpstr>Ecological correlation studies</vt:lpstr>
      <vt:lpstr>Mathematical modelling study</vt:lpstr>
      <vt:lpstr>Mathematical modelling study</vt:lpstr>
      <vt:lpstr>Key points </vt:lpstr>
      <vt:lpstr>Quotes</vt:lpstr>
    </vt:vector>
  </TitlesOfParts>
  <Company>SMRU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design of epidemiological studies: the example of Zika-virus related research</dc:title>
  <dc:creator>Jordi</dc:creator>
  <cp:lastModifiedBy>Eric Ohuma</cp:lastModifiedBy>
  <cp:revision>54</cp:revision>
  <dcterms:created xsi:type="dcterms:W3CDTF">2016-09-22T07:15:06Z</dcterms:created>
  <dcterms:modified xsi:type="dcterms:W3CDTF">2017-07-12T11:31:16Z</dcterms:modified>
</cp:coreProperties>
</file>